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89" r:id="rId2"/>
  </p:sldMasterIdLst>
  <p:notesMasterIdLst>
    <p:notesMasterId r:id="rId27"/>
  </p:notesMasterIdLst>
  <p:handoutMasterIdLst>
    <p:handoutMasterId r:id="rId28"/>
  </p:handoutMasterIdLst>
  <p:sldIdLst>
    <p:sldId id="748" r:id="rId3"/>
    <p:sldId id="749" r:id="rId4"/>
    <p:sldId id="703" r:id="rId5"/>
    <p:sldId id="704" r:id="rId6"/>
    <p:sldId id="731" r:id="rId7"/>
    <p:sldId id="732" r:id="rId8"/>
    <p:sldId id="697" r:id="rId9"/>
    <p:sldId id="713" r:id="rId10"/>
    <p:sldId id="735" r:id="rId11"/>
    <p:sldId id="736" r:id="rId12"/>
    <p:sldId id="737" r:id="rId13"/>
    <p:sldId id="742" r:id="rId14"/>
    <p:sldId id="743" r:id="rId15"/>
    <p:sldId id="744" r:id="rId16"/>
    <p:sldId id="745" r:id="rId17"/>
    <p:sldId id="714" r:id="rId18"/>
    <p:sldId id="746" r:id="rId19"/>
    <p:sldId id="700" r:id="rId20"/>
    <p:sldId id="701" r:id="rId21"/>
    <p:sldId id="702" r:id="rId22"/>
    <p:sldId id="738" r:id="rId23"/>
    <p:sldId id="739" r:id="rId24"/>
    <p:sldId id="747" r:id="rId25"/>
    <p:sldId id="741" r:id="rId26"/>
  </p:sldIdLst>
  <p:sldSz cx="9144000" cy="6858000" type="screen4x3"/>
  <p:notesSz cx="7099300" cy="10234613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1C1C1C"/>
    <a:srgbClr val="FD8B84"/>
    <a:srgbClr val="33CC33"/>
    <a:srgbClr val="C81704"/>
    <a:srgbClr val="FFD0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931" autoAdjust="0"/>
    <p:restoredTop sz="78836" autoAdjust="0"/>
  </p:normalViewPr>
  <p:slideViewPr>
    <p:cSldViewPr snapToGrid="0" snapToObjects="1" showGuides="1">
      <p:cViewPr varScale="1">
        <p:scale>
          <a:sx n="66" d="100"/>
          <a:sy n="66" d="100"/>
        </p:scale>
        <p:origin x="-1770" y="-108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-2856" y="-11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0883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861476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013EED-2C33-4D6E-920A-48BC5BCE78A5}" type="slidenum">
              <a:rPr lang="en-GB"/>
              <a:pPr/>
              <a:t>10</a:t>
            </a:fld>
            <a:endParaRPr lang="en-GB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50F65-77EA-403A-B55E-A0C902540F34}" type="slidenum">
              <a:rPr lang="en-GB"/>
              <a:pPr/>
              <a:t>11</a:t>
            </a:fld>
            <a:endParaRPr lang="en-GB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0830F-552B-48F0-8752-66CC5D5BCC07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E6E71-4D2B-4558-86AD-31FF7BAFAD67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34501-7070-47A0-B715-AA302BE56175}" type="slidenum">
              <a:rPr lang="en-GB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419A0-A2B7-453E-B179-0FF36E77D8FE}" type="slidenum">
              <a:rPr lang="en-GB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8100" cy="38385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39" y="4861781"/>
            <a:ext cx="5678824" cy="4604560"/>
          </a:xfrm>
          <a:noFill/>
          <a:ln/>
        </p:spPr>
        <p:txBody>
          <a:bodyPr lIns="95735" tIns="47867" rIns="95735" bIns="4786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11DF7-1C91-4FA2-A770-19C67D640C5B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2B6D4-E0FC-4BBE-B600-3BD926BE0F6E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6D9A5-55B8-4BF6-A73A-A55560565807}" type="slidenum">
              <a:rPr lang="en-US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95425" y="50800"/>
            <a:ext cx="10090150" cy="7567613"/>
          </a:xfrm>
          <a:ln/>
        </p:spPr>
      </p:sp>
      <p:sp>
        <p:nvSpPr>
          <p:cNvPr id="162820" name="Text Box 3"/>
          <p:cNvSpPr txBox="1">
            <a:spLocks noChangeArrowheads="1"/>
          </p:cNvSpPr>
          <p:nvPr/>
        </p:nvSpPr>
        <p:spPr bwMode="auto">
          <a:xfrm>
            <a:off x="112740" y="7683326"/>
            <a:ext cx="9601129" cy="130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710" tIns="91710" rIns="93177" bIns="91710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Ensure early involvement by asking people for their expectations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Remove the word training from the slide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Convey our expectations to the group and dwell on them for a couple of minutes. Normal expectations will be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An interactive session, active participation, no holding back from asking doubts, speak out any apprehensions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20C9A-A0C5-4F81-84B8-EAFD77F0C459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6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46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2E6203-36DD-4152-9941-B2C7D02B847F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7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47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15BEF7-9C29-4F6E-8777-AB592372FBDB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3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53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64A31-2618-4F26-A844-2342ACEB3DE6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84C9C-400E-41A6-B56A-28F82A572FD6}" type="slidenum">
              <a:rPr lang="en-GB"/>
              <a:pPr/>
              <a:t>9</a:t>
            </a:fld>
            <a:endParaRPr lang="en-GB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1.xls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Course: </a:t>
            </a: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000000"/>
                </a:solidFill>
              </a:rPr>
              <a:t>Government </a:t>
            </a:r>
            <a:r>
              <a:rPr lang="en-GB" sz="3600" smtClean="0">
                <a:solidFill>
                  <a:srgbClr val="000000"/>
                </a:solidFill>
              </a:rPr>
              <a:t>Process Re-engineering</a:t>
            </a:r>
            <a:endParaRPr lang="en-US" sz="3600" dirty="0" smtClean="0">
              <a:solidFill>
                <a:srgbClr val="000000"/>
              </a:solidFill>
            </a:endParaRPr>
          </a:p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Day 3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Session 2: Government Process </a:t>
            </a:r>
            <a:r>
              <a:rPr lang="en-US" sz="3600" smtClean="0">
                <a:solidFill>
                  <a:srgbClr val="000000"/>
                </a:solidFill>
              </a:rPr>
              <a:t>Analysis (contd</a:t>
            </a:r>
            <a:r>
              <a:rPr lang="en-US" sz="3600" dirty="0" smtClean="0">
                <a:solidFill>
                  <a:srgbClr val="000000"/>
                </a:solidFill>
              </a:rPr>
              <a:t>..)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071" name="Rectangle 87"/>
          <p:cNvSpPr>
            <a:spLocks noGrp="1" noChangeArrowheads="1"/>
          </p:cNvSpPr>
          <p:nvPr>
            <p:ph type="title"/>
          </p:nvPr>
        </p:nvSpPr>
        <p:spPr>
          <a:xfrm>
            <a:off x="160338" y="230188"/>
            <a:ext cx="8805862" cy="755650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Railways Ticket booking – Non-Value Added activities</a:t>
            </a:r>
          </a:p>
        </p:txBody>
      </p:sp>
      <p:sp>
        <p:nvSpPr>
          <p:cNvPr id="810094" name="Rectangle 110"/>
          <p:cNvSpPr>
            <a:spLocks noChangeArrowheads="1"/>
          </p:cNvSpPr>
          <p:nvPr/>
        </p:nvSpPr>
        <p:spPr bwMode="auto">
          <a:xfrm>
            <a:off x="109538" y="1176338"/>
            <a:ext cx="8920162" cy="39671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810064" name="Text Box 80"/>
          <p:cNvSpPr txBox="1">
            <a:spLocks noChangeArrowheads="1"/>
          </p:cNvSpPr>
          <p:nvPr/>
        </p:nvSpPr>
        <p:spPr bwMode="blackWhite">
          <a:xfrm>
            <a:off x="3398838" y="1370013"/>
            <a:ext cx="2443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Value-added activities</a:t>
            </a:r>
          </a:p>
        </p:txBody>
      </p:sp>
      <p:sp>
        <p:nvSpPr>
          <p:cNvPr id="810065" name="Text Box 81"/>
          <p:cNvSpPr txBox="1">
            <a:spLocks noChangeArrowheads="1"/>
          </p:cNvSpPr>
          <p:nvPr/>
        </p:nvSpPr>
        <p:spPr bwMode="blackWhite">
          <a:xfrm>
            <a:off x="3263900" y="4721225"/>
            <a:ext cx="2714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Non Value-added activities</a:t>
            </a:r>
          </a:p>
        </p:txBody>
      </p:sp>
      <p:sp>
        <p:nvSpPr>
          <p:cNvPr id="810066" name="Text Box 82"/>
          <p:cNvSpPr txBox="1">
            <a:spLocks noChangeArrowheads="1"/>
          </p:cNvSpPr>
          <p:nvPr/>
        </p:nvSpPr>
        <p:spPr bwMode="blackWhite">
          <a:xfrm>
            <a:off x="712788" y="3937000"/>
            <a:ext cx="31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T</a:t>
            </a:r>
          </a:p>
        </p:txBody>
      </p:sp>
      <p:sp>
        <p:nvSpPr>
          <p:cNvPr id="810067" name="Text Box 83"/>
          <p:cNvSpPr txBox="1">
            <a:spLocks noChangeArrowheads="1"/>
          </p:cNvSpPr>
          <p:nvPr/>
        </p:nvSpPr>
        <p:spPr bwMode="blackWhite">
          <a:xfrm>
            <a:off x="1401763" y="3938588"/>
            <a:ext cx="3317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68" name="Text Box 84"/>
          <p:cNvSpPr txBox="1">
            <a:spLocks noChangeArrowheads="1"/>
          </p:cNvSpPr>
          <p:nvPr/>
        </p:nvSpPr>
        <p:spPr bwMode="blackWhite">
          <a:xfrm>
            <a:off x="2832100" y="3922713"/>
            <a:ext cx="3317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69" name="Text Box 85"/>
          <p:cNvSpPr txBox="1">
            <a:spLocks noChangeArrowheads="1"/>
          </p:cNvSpPr>
          <p:nvPr/>
        </p:nvSpPr>
        <p:spPr bwMode="blackWhite">
          <a:xfrm>
            <a:off x="4357688" y="3911600"/>
            <a:ext cx="3317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74" name="Text Box 90"/>
          <p:cNvSpPr txBox="1">
            <a:spLocks noChangeArrowheads="1"/>
          </p:cNvSpPr>
          <p:nvPr/>
        </p:nvSpPr>
        <p:spPr bwMode="blackWhite">
          <a:xfrm>
            <a:off x="7210425" y="3938588"/>
            <a:ext cx="212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I</a:t>
            </a:r>
          </a:p>
        </p:txBody>
      </p:sp>
      <p:graphicFrame>
        <p:nvGraphicFramePr>
          <p:cNvPr id="810075" name="Object 91"/>
          <p:cNvGraphicFramePr>
            <a:graphicFrameLocks noGrp="1" noChangeAspect="1"/>
          </p:cNvGraphicFramePr>
          <p:nvPr>
            <p:ph sz="half" idx="1"/>
          </p:nvPr>
        </p:nvGraphicFramePr>
        <p:xfrm>
          <a:off x="223838" y="2114550"/>
          <a:ext cx="8805862" cy="1738313"/>
        </p:xfrm>
        <a:graphic>
          <a:graphicData uri="http://schemas.openxmlformats.org/presentationml/2006/ole">
            <p:oleObj spid="_x0000_s95243" name="Visio" r:id="rId4" imgW="6738974" imgH="1330716" progId="Visio.Drawing.11">
              <p:embed/>
            </p:oleObj>
          </a:graphicData>
        </a:graphic>
      </p:graphicFrame>
      <p:sp>
        <p:nvSpPr>
          <p:cNvPr id="810078" name="Text Box 94"/>
          <p:cNvSpPr txBox="1">
            <a:spLocks noChangeArrowheads="1"/>
          </p:cNvSpPr>
          <p:nvPr/>
        </p:nvSpPr>
        <p:spPr bwMode="auto">
          <a:xfrm>
            <a:off x="711200" y="4533900"/>
            <a:ext cx="92075" cy="411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2400"/>
          </a:p>
        </p:txBody>
      </p:sp>
      <p:sp>
        <p:nvSpPr>
          <p:cNvPr id="810079" name="Text Box 95"/>
          <p:cNvSpPr txBox="1">
            <a:spLocks noChangeArrowheads="1"/>
          </p:cNvSpPr>
          <p:nvPr/>
        </p:nvSpPr>
        <p:spPr bwMode="auto">
          <a:xfrm>
            <a:off x="2214563" y="1809750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0" name="Text Box 96"/>
          <p:cNvSpPr txBox="1">
            <a:spLocks noChangeArrowheads="1"/>
          </p:cNvSpPr>
          <p:nvPr/>
        </p:nvSpPr>
        <p:spPr bwMode="auto">
          <a:xfrm>
            <a:off x="36639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1" name="Text Box 97"/>
          <p:cNvSpPr txBox="1">
            <a:spLocks noChangeArrowheads="1"/>
          </p:cNvSpPr>
          <p:nvPr/>
        </p:nvSpPr>
        <p:spPr bwMode="auto">
          <a:xfrm>
            <a:off x="50863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2" name="Text Box 98"/>
          <p:cNvSpPr txBox="1">
            <a:spLocks noChangeArrowheads="1"/>
          </p:cNvSpPr>
          <p:nvPr/>
        </p:nvSpPr>
        <p:spPr bwMode="auto">
          <a:xfrm>
            <a:off x="58483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3" name="Text Box 99"/>
          <p:cNvSpPr txBox="1">
            <a:spLocks noChangeArrowheads="1"/>
          </p:cNvSpPr>
          <p:nvPr/>
        </p:nvSpPr>
        <p:spPr bwMode="auto">
          <a:xfrm>
            <a:off x="6561138" y="18129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4" name="Text Box 100"/>
          <p:cNvSpPr txBox="1">
            <a:spLocks noChangeArrowheads="1"/>
          </p:cNvSpPr>
          <p:nvPr/>
        </p:nvSpPr>
        <p:spPr bwMode="auto">
          <a:xfrm>
            <a:off x="7959725" y="1801813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5" name="Text Box 101"/>
          <p:cNvSpPr txBox="1">
            <a:spLocks noChangeArrowheads="1"/>
          </p:cNvSpPr>
          <p:nvPr/>
        </p:nvSpPr>
        <p:spPr bwMode="auto">
          <a:xfrm>
            <a:off x="704850" y="4313238"/>
            <a:ext cx="346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60</a:t>
            </a:r>
          </a:p>
        </p:txBody>
      </p:sp>
      <p:sp>
        <p:nvSpPr>
          <p:cNvPr id="810086" name="Text Box 102"/>
          <p:cNvSpPr txBox="1">
            <a:spLocks noChangeArrowheads="1"/>
          </p:cNvSpPr>
          <p:nvPr/>
        </p:nvSpPr>
        <p:spPr bwMode="auto">
          <a:xfrm>
            <a:off x="1430338" y="43148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7" name="Text Box 103"/>
          <p:cNvSpPr txBox="1">
            <a:spLocks noChangeArrowheads="1"/>
          </p:cNvSpPr>
          <p:nvPr/>
        </p:nvSpPr>
        <p:spPr bwMode="auto">
          <a:xfrm>
            <a:off x="2827338" y="4314825"/>
            <a:ext cx="346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30</a:t>
            </a:r>
          </a:p>
        </p:txBody>
      </p:sp>
      <p:sp>
        <p:nvSpPr>
          <p:cNvPr id="810088" name="Text Box 104"/>
          <p:cNvSpPr txBox="1">
            <a:spLocks noChangeArrowheads="1"/>
          </p:cNvSpPr>
          <p:nvPr/>
        </p:nvSpPr>
        <p:spPr bwMode="auto">
          <a:xfrm>
            <a:off x="4402138" y="43148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9" name="Text Box 105"/>
          <p:cNvSpPr txBox="1">
            <a:spLocks noChangeArrowheads="1"/>
          </p:cNvSpPr>
          <p:nvPr/>
        </p:nvSpPr>
        <p:spPr bwMode="auto">
          <a:xfrm>
            <a:off x="7248525" y="4316413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90" name="Text Box 106"/>
          <p:cNvSpPr txBox="1">
            <a:spLocks noChangeArrowheads="1"/>
          </p:cNvSpPr>
          <p:nvPr/>
        </p:nvSpPr>
        <p:spPr bwMode="auto">
          <a:xfrm>
            <a:off x="146050" y="4327525"/>
            <a:ext cx="58420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(mins)</a:t>
            </a:r>
          </a:p>
        </p:txBody>
      </p:sp>
      <p:sp>
        <p:nvSpPr>
          <p:cNvPr id="810091" name="Text Box 107"/>
          <p:cNvSpPr txBox="1">
            <a:spLocks noChangeArrowheads="1"/>
          </p:cNvSpPr>
          <p:nvPr/>
        </p:nvSpPr>
        <p:spPr bwMode="auto">
          <a:xfrm>
            <a:off x="146050" y="1852613"/>
            <a:ext cx="584200" cy="47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(mins)</a:t>
            </a:r>
          </a:p>
        </p:txBody>
      </p:sp>
      <p:sp>
        <p:nvSpPr>
          <p:cNvPr id="810092" name="Text Box 108"/>
          <p:cNvSpPr txBox="1">
            <a:spLocks noChangeArrowheads="1"/>
          </p:cNvSpPr>
          <p:nvPr/>
        </p:nvSpPr>
        <p:spPr bwMode="auto">
          <a:xfrm>
            <a:off x="6780213" y="4945063"/>
            <a:ext cx="1398587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2400"/>
          </a:p>
        </p:txBody>
      </p:sp>
      <p:sp>
        <p:nvSpPr>
          <p:cNvPr id="810093" name="Text Box 109"/>
          <p:cNvSpPr txBox="1">
            <a:spLocks noChangeArrowheads="1"/>
          </p:cNvSpPr>
          <p:nvPr/>
        </p:nvSpPr>
        <p:spPr bwMode="auto">
          <a:xfrm>
            <a:off x="6267796" y="4583324"/>
            <a:ext cx="2761905" cy="1449628"/>
          </a:xfrm>
          <a:prstGeom prst="rect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T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Transport / Handling</a:t>
            </a:r>
            <a:endParaRPr lang="en-GB" sz="1400" dirty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P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Preparation</a:t>
            </a: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I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Inspection </a:t>
            </a:r>
          </a:p>
        </p:txBody>
      </p:sp>
      <p:sp>
        <p:nvSpPr>
          <p:cNvPr id="810096" name="Text Box 112"/>
          <p:cNvSpPr txBox="1">
            <a:spLocks noChangeArrowheads="1"/>
          </p:cNvSpPr>
          <p:nvPr/>
        </p:nvSpPr>
        <p:spPr bwMode="blackWhite">
          <a:xfrm>
            <a:off x="223838" y="5556250"/>
            <a:ext cx="506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800" dirty="0">
                <a:solidFill>
                  <a:srgbClr val="000000"/>
                </a:solidFill>
              </a:rPr>
              <a:t>Average time taken to book a ticket: 120 minutes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68" name="Rectangle 12"/>
          <p:cNvSpPr>
            <a:spLocks noChangeArrowheads="1"/>
          </p:cNvSpPr>
          <p:nvPr/>
        </p:nvSpPr>
        <p:spPr bwMode="black">
          <a:xfrm>
            <a:off x="317500" y="485775"/>
            <a:ext cx="86487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GB" sz="24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Railways Ticket booking – Value Added </a:t>
            </a:r>
            <a:r>
              <a:rPr lang="en-GB" sz="24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Ratio</a:t>
            </a:r>
            <a:endParaRPr lang="en-GB" sz="2400" b="1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13069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177800" y="1457325"/>
          <a:ext cx="8966200" cy="4270375"/>
        </p:xfrm>
        <a:graphic>
          <a:graphicData uri="http://schemas.openxmlformats.org/presentationml/2006/ole">
            <p:oleObj spid="_x0000_s96267" name="Chart" r:id="rId4" imgW="5886450" imgH="2695575" progId="Excel.Sheet.8">
              <p:embed/>
            </p:oleObj>
          </a:graphicData>
        </a:graphic>
      </p:graphicFrame>
      <p:sp>
        <p:nvSpPr>
          <p:cNvPr id="813077" name="Oval 21"/>
          <p:cNvSpPr>
            <a:spLocks noChangeArrowheads="1"/>
          </p:cNvSpPr>
          <p:nvPr/>
        </p:nvSpPr>
        <p:spPr bwMode="auto">
          <a:xfrm>
            <a:off x="4292600" y="1943100"/>
            <a:ext cx="1346200" cy="685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0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Introduction to the concept of ‘ WASTE’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871663"/>
            <a:ext cx="4276725" cy="42164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Not all non value added activities may be eliminated. Some NVA are “incidental” which need to be part of the process even though it does not add any value..</a:t>
            </a:r>
          </a:p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Wastes are those activities which are non value adds and non incidental</a:t>
            </a:r>
          </a:p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Waste elimination is a critical feature of any LEAN organization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5207000" y="1441450"/>
            <a:ext cx="1749425" cy="3111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Value add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7108825" y="1438275"/>
            <a:ext cx="1751013" cy="31115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No value add</a:t>
            </a:r>
          </a:p>
        </p:txBody>
      </p:sp>
      <p:sp>
        <p:nvSpPr>
          <p:cNvPr id="54279" name="Rectangle 3"/>
          <p:cNvSpPr>
            <a:spLocks noChangeArrowheads="1"/>
          </p:cNvSpPr>
          <p:nvPr/>
        </p:nvSpPr>
        <p:spPr bwMode="auto">
          <a:xfrm rot="-5400000">
            <a:off x="3975894" y="2547144"/>
            <a:ext cx="1751012" cy="3111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Necessary</a:t>
            </a:r>
          </a:p>
        </p:txBody>
      </p:sp>
      <p:sp>
        <p:nvSpPr>
          <p:cNvPr id="54280" name="Rectangle 3"/>
          <p:cNvSpPr>
            <a:spLocks noChangeArrowheads="1"/>
          </p:cNvSpPr>
          <p:nvPr/>
        </p:nvSpPr>
        <p:spPr bwMode="auto">
          <a:xfrm rot="-5400000">
            <a:off x="3978275" y="4438651"/>
            <a:ext cx="1749425" cy="31115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Un-necessary</a:t>
            </a:r>
          </a:p>
        </p:txBody>
      </p:sp>
      <p:sp>
        <p:nvSpPr>
          <p:cNvPr id="54281" name="Rectangle 3"/>
          <p:cNvSpPr>
            <a:spLocks noChangeArrowheads="1"/>
          </p:cNvSpPr>
          <p:nvPr/>
        </p:nvSpPr>
        <p:spPr bwMode="auto">
          <a:xfrm>
            <a:off x="5251450" y="1860550"/>
            <a:ext cx="1646238" cy="16446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Keep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“Value Add”</a:t>
            </a:r>
          </a:p>
        </p:txBody>
      </p:sp>
      <p:sp>
        <p:nvSpPr>
          <p:cNvPr id="54282" name="Rectangle 3"/>
          <p:cNvSpPr>
            <a:spLocks noChangeArrowheads="1"/>
          </p:cNvSpPr>
          <p:nvPr/>
        </p:nvSpPr>
        <p:spPr bwMode="auto">
          <a:xfrm>
            <a:off x="7138988" y="1871663"/>
            <a:ext cx="1646237" cy="1646237"/>
          </a:xfrm>
          <a:prstGeom prst="rect">
            <a:avLst/>
          </a:prstGeom>
          <a:solidFill>
            <a:srgbClr val="C1B90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Reduce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“Incidental”</a:t>
            </a:r>
          </a:p>
        </p:txBody>
      </p:sp>
      <p:sp>
        <p:nvSpPr>
          <p:cNvPr id="54283" name="Rectangle 3"/>
          <p:cNvSpPr>
            <a:spLocks noChangeArrowheads="1"/>
          </p:cNvSpPr>
          <p:nvPr/>
        </p:nvSpPr>
        <p:spPr bwMode="auto">
          <a:xfrm>
            <a:off x="7108825" y="3822700"/>
            <a:ext cx="1646238" cy="164623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Eliminate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“Non value add”</a:t>
            </a:r>
          </a:p>
        </p:txBody>
      </p:sp>
      <p:sp>
        <p:nvSpPr>
          <p:cNvPr id="13" name="&quot;No&quot; Symbol 12"/>
          <p:cNvSpPr/>
          <p:nvPr/>
        </p:nvSpPr>
        <p:spPr bwMode="auto">
          <a:xfrm>
            <a:off x="5441950" y="3987800"/>
            <a:ext cx="1368425" cy="1371600"/>
          </a:xfrm>
          <a:prstGeom prst="noSmoking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The Seven Wastes</a:t>
            </a:r>
          </a:p>
        </p:txBody>
      </p:sp>
      <p:sp>
        <p:nvSpPr>
          <p:cNvPr id="3141635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408233"/>
            <a:ext cx="8821737" cy="433546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Let us understand the characteristics of waste.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Seven deadly wastes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Motion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Waiting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Over Production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Unnecessary Processing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Defects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Inventory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Transportation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All seven wastes add time &amp; cost to the value stream.</a:t>
            </a:r>
          </a:p>
          <a:p>
            <a:pPr lvl="1" eaLnBrk="1" hangingPunct="1">
              <a:lnSpc>
                <a:spcPct val="11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 eaLnBrk="1" hangingPunct="1">
              <a:lnSpc>
                <a:spcPct val="11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163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331788" y="339725"/>
            <a:ext cx="8558212" cy="6159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Each of the 7 deadly wastes which add time and cost to an organization need to be addressed…(1 of 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6050" y="1731963"/>
          <a:ext cx="8822836" cy="4308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355"/>
                <a:gridCol w="1782205"/>
                <a:gridCol w="3048892"/>
                <a:gridCol w="762223"/>
                <a:gridCol w="803450"/>
                <a:gridCol w="903711"/>
              </a:tblGrid>
              <a:tr h="4836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699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Waiting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Inability to move to the next processing step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Customers waiting in a queue at a branch or awaiting response in a call center, files waiting for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sanction by a credit manager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483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/>
                        <a:t>Unnecessary movement of men during the course of the work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Movement to multiple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workstations to collect documents like fax received to confirm a treasury deal , printout of customer query form at a branch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9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Transportation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Unnecessary movement of materials between processes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A physical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movement of a loan sanction 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file to teams working across floors of a building or multiple locations of the bank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051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Unnecessary Processing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Inappropriate production and delivery of service vs. customer specified requirement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Multiple layers of approval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and review in a loan sanction process, multiple data entry points to capture the same information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6368" name="Up Arrow 8"/>
          <p:cNvSpPr>
            <a:spLocks noChangeArrowheads="1"/>
          </p:cNvSpPr>
          <p:nvPr/>
        </p:nvSpPr>
        <p:spPr bwMode="auto">
          <a:xfrm>
            <a:off x="6797675" y="2601913"/>
            <a:ext cx="334963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69" name="Up Arrow 21"/>
          <p:cNvSpPr>
            <a:spLocks noChangeArrowheads="1"/>
          </p:cNvSpPr>
          <p:nvPr/>
        </p:nvSpPr>
        <p:spPr bwMode="auto">
          <a:xfrm rot="10800000">
            <a:off x="7543800" y="3551238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0" name="Up Arrow 22"/>
          <p:cNvSpPr>
            <a:spLocks noChangeArrowheads="1"/>
          </p:cNvSpPr>
          <p:nvPr/>
        </p:nvSpPr>
        <p:spPr bwMode="auto">
          <a:xfrm rot="10800000">
            <a:off x="7543800" y="4441825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1" name="Up Arrow 26"/>
          <p:cNvSpPr>
            <a:spLocks noChangeArrowheads="1"/>
          </p:cNvSpPr>
          <p:nvPr/>
        </p:nvSpPr>
        <p:spPr bwMode="auto">
          <a:xfrm>
            <a:off x="6753225" y="4487863"/>
            <a:ext cx="334963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2" name="Up Arrow 27"/>
          <p:cNvSpPr>
            <a:spLocks noChangeArrowheads="1"/>
          </p:cNvSpPr>
          <p:nvPr/>
        </p:nvSpPr>
        <p:spPr bwMode="auto">
          <a:xfrm rot="10800000">
            <a:off x="7543800" y="5421313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3" name="Up Arrow 29"/>
          <p:cNvSpPr>
            <a:spLocks noChangeArrowheads="1"/>
          </p:cNvSpPr>
          <p:nvPr/>
        </p:nvSpPr>
        <p:spPr bwMode="auto">
          <a:xfrm>
            <a:off x="6789738" y="5467350"/>
            <a:ext cx="334962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4" name="Text Box 6"/>
          <p:cNvSpPr txBox="1">
            <a:spLocks noChangeArrowheads="1"/>
          </p:cNvSpPr>
          <p:nvPr/>
        </p:nvSpPr>
        <p:spPr bwMode="auto">
          <a:xfrm>
            <a:off x="5265738" y="1412875"/>
            <a:ext cx="370840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1400">
                <a:solidFill>
                  <a:schemeClr val="bg1"/>
                </a:solidFill>
              </a:rPr>
              <a:t>Impact of Waste on key business metrics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31788" y="339725"/>
            <a:ext cx="8558212" cy="6159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Each of the 7 deadly wastes which add time and cost to an organization need to be addressed…(2 of 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33363" y="1731963"/>
          <a:ext cx="8735753" cy="4236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05"/>
                <a:gridCol w="1801931"/>
                <a:gridCol w="3082638"/>
                <a:gridCol w="770660"/>
                <a:gridCol w="812343"/>
                <a:gridCol w="728976"/>
              </a:tblGrid>
              <a:tr h="416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667942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Defects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Producing &amp; delivering wrong or defective parts - An output which does not meet customer requirements is a defect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Wrong data entry , Incorrect transfer of funds, credit card statements with incorrect transactions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2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Overproduction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Producing more than customer demand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Staffing for managing peak loads at a branch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or a call center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16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Inventory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Inventory is a cost of unstable processes. It is a buffer maintained since trust on stability of downstream processes is low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High Work-In-Progress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at various workstations in loan processing; low ratio of applications forms received to forms printed 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7385" name="Up Arrow 8"/>
          <p:cNvSpPr>
            <a:spLocks noChangeArrowheads="1"/>
          </p:cNvSpPr>
          <p:nvPr/>
        </p:nvSpPr>
        <p:spPr bwMode="auto">
          <a:xfrm>
            <a:off x="8388350" y="2794000"/>
            <a:ext cx="334963" cy="392113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6" name="Up Arrow 22"/>
          <p:cNvSpPr>
            <a:spLocks noChangeArrowheads="1"/>
          </p:cNvSpPr>
          <p:nvPr/>
        </p:nvSpPr>
        <p:spPr bwMode="auto">
          <a:xfrm rot="10800000">
            <a:off x="7678738" y="2747963"/>
            <a:ext cx="334962" cy="392112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7" name="Up Arrow 26"/>
          <p:cNvSpPr>
            <a:spLocks noChangeArrowheads="1"/>
          </p:cNvSpPr>
          <p:nvPr/>
        </p:nvSpPr>
        <p:spPr bwMode="auto">
          <a:xfrm>
            <a:off x="6943725" y="2794000"/>
            <a:ext cx="336550" cy="392113"/>
          </a:xfrm>
          <a:prstGeom prst="upArrow">
            <a:avLst>
              <a:gd name="adj1" fmla="val 50000"/>
              <a:gd name="adj2" fmla="val 49980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8" name="Text Box 6"/>
          <p:cNvSpPr txBox="1">
            <a:spLocks noChangeArrowheads="1"/>
          </p:cNvSpPr>
          <p:nvPr/>
        </p:nvSpPr>
        <p:spPr bwMode="auto">
          <a:xfrm>
            <a:off x="5265738" y="1412875"/>
            <a:ext cx="370840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1400">
                <a:solidFill>
                  <a:schemeClr val="bg1"/>
                </a:solidFill>
              </a:rPr>
              <a:t>Impact of Waste on key business metrics</a:t>
            </a:r>
          </a:p>
        </p:txBody>
      </p:sp>
      <p:sp>
        <p:nvSpPr>
          <p:cNvPr id="57389" name="Up Arrow 15"/>
          <p:cNvSpPr>
            <a:spLocks noChangeArrowheads="1"/>
          </p:cNvSpPr>
          <p:nvPr/>
        </p:nvSpPr>
        <p:spPr bwMode="auto">
          <a:xfrm>
            <a:off x="6958013" y="4848225"/>
            <a:ext cx="334962" cy="392113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complexity analysis (1 of 2)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80539"/>
            <a:ext cx="8821737" cy="534828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Facilitates identification of </a:t>
            </a:r>
            <a:r>
              <a:rPr lang="en-US" dirty="0">
                <a:solidFill>
                  <a:srgbClr val="000000"/>
                </a:solidFill>
              </a:rPr>
              <a:t>those elements in the process that can be eliminated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Process Complexity Analysis documents the following: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data entry points (DEP)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hand-off points (HOP)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systems used</a:t>
            </a:r>
          </a:p>
          <a:p>
            <a:pPr lvl="0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More number of DEPs, HOPs and systems indicate a complex process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complexity analysis (2 of 2)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80539"/>
            <a:ext cx="8821737" cy="534828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</a:t>
            </a:r>
            <a:r>
              <a:rPr lang="en-US" dirty="0">
                <a:solidFill>
                  <a:srgbClr val="000000"/>
                </a:solidFill>
              </a:rPr>
              <a:t>of data entry points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the </a:t>
            </a:r>
            <a:r>
              <a:rPr lang="en-US" dirty="0" smtClean="0">
                <a:solidFill>
                  <a:srgbClr val="000000"/>
                </a:solidFill>
              </a:rPr>
              <a:t>number of times </a:t>
            </a:r>
            <a:r>
              <a:rPr lang="en-US" dirty="0">
                <a:solidFill>
                  <a:srgbClr val="000000"/>
                </a:solidFill>
              </a:rPr>
              <a:t>data is being captured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Identifies areas where duplication of work is taking place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Number of hand-off points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how many hands the file passes through for processing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Indicates areas where handoffs can be eliminated for speedier processing through elimination of unnecessary activities &amp; waiting time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Number of systems used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the number of systems and </a:t>
            </a:r>
            <a:r>
              <a:rPr lang="en-US" dirty="0" smtClean="0">
                <a:solidFill>
                  <a:srgbClr val="000000"/>
                </a:solidFill>
              </a:rPr>
              <a:t>excel sheets / registers </a:t>
            </a:r>
            <a:r>
              <a:rPr lang="en-US" dirty="0">
                <a:solidFill>
                  <a:srgbClr val="000000"/>
                </a:solidFill>
              </a:rPr>
              <a:t>where data is entered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Allows us to identify areas where duplicate data entry is taking place and helps eliminate un-necessary work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24888"/>
            <a:ext cx="8805862" cy="75565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Template for capturing Process Complexity</a:t>
            </a: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ph idx="1"/>
          </p:nvPr>
        </p:nvGraphicFramePr>
        <p:xfrm>
          <a:off x="160338" y="1669475"/>
          <a:ext cx="8805862" cy="4352927"/>
        </p:xfrm>
        <a:graphic>
          <a:graphicData uri="http://schemas.openxmlformats.org/drawingml/2006/table">
            <a:tbl>
              <a:tblPr/>
              <a:tblGrid>
                <a:gridCol w="5950412"/>
                <a:gridCol w="2855450"/>
              </a:tblGrid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Complexity Parameter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 Is Process Analysis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No. of Activities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Data Entry Points (DEPs)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2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Handoffs Points (HOPs)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8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Systems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70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HOT &amp; TAT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sz="quarter" idx="1"/>
          </p:nvPr>
        </p:nvSpPr>
        <p:spPr>
          <a:xfrm>
            <a:off x="161925" y="1490573"/>
            <a:ext cx="8804275" cy="43386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HANDS ON TIME (HOT)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time during which material or information is actually handled or action is taken on them in a process for changing its shape or form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Turn around time (TAT)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total time taken for material or information to move across in a process from the start point to the end point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TAT = HOT+ Queue time + Changeover time(if any) + transportation time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Time other than HOT can be focused upon for improvement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2035225"/>
            <a:ext cx="8804275" cy="2209800"/>
          </a:xfrm>
        </p:spPr>
        <p:txBody>
          <a:bodyPr/>
          <a:lstStyle/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Classification of activities into Value Added (VA) and Non-Value Added (NVA)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Identifying process complexity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Definition of metrics – time based and non time based metrics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0" y="2286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Example – HOT/ TAT</a:t>
            </a:r>
          </a:p>
        </p:txBody>
      </p:sp>
      <p:sp>
        <p:nvSpPr>
          <p:cNvPr id="916483" name="Rectangle 3"/>
          <p:cNvSpPr>
            <a:spLocks noChangeArrowheads="1"/>
          </p:cNvSpPr>
          <p:nvPr/>
        </p:nvSpPr>
        <p:spPr bwMode="auto">
          <a:xfrm>
            <a:off x="557213" y="1831975"/>
            <a:ext cx="1639887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/>
              <a:t>Document verification</a:t>
            </a:r>
            <a:endParaRPr lang="en-US" sz="1600" b="1" dirty="0"/>
          </a:p>
        </p:txBody>
      </p:sp>
      <p:sp>
        <p:nvSpPr>
          <p:cNvPr id="916484" name="Rectangle 4"/>
          <p:cNvSpPr>
            <a:spLocks noChangeArrowheads="1"/>
          </p:cNvSpPr>
          <p:nvPr/>
        </p:nvSpPr>
        <p:spPr bwMode="auto">
          <a:xfrm>
            <a:off x="3192463" y="1831975"/>
            <a:ext cx="1639887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Data entry</a:t>
            </a:r>
          </a:p>
        </p:txBody>
      </p:sp>
      <p:sp>
        <p:nvSpPr>
          <p:cNvPr id="916485" name="Rectangle 5"/>
          <p:cNvSpPr>
            <a:spLocks noChangeArrowheads="1"/>
          </p:cNvSpPr>
          <p:nvPr/>
        </p:nvSpPr>
        <p:spPr bwMode="auto">
          <a:xfrm>
            <a:off x="5632450" y="1831975"/>
            <a:ext cx="1639888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>
                <a:latin typeface="+mj-lt"/>
              </a:rPr>
              <a:t>Approval</a:t>
            </a:r>
            <a:endParaRPr lang="en-US" sz="1600" b="1" dirty="0">
              <a:latin typeface="+mj-lt"/>
            </a:endParaRPr>
          </a:p>
        </p:txBody>
      </p:sp>
      <p:sp>
        <p:nvSpPr>
          <p:cNvPr id="916486" name="Rectangle 6"/>
          <p:cNvSpPr>
            <a:spLocks noChangeArrowheads="1"/>
          </p:cNvSpPr>
          <p:nvPr/>
        </p:nvSpPr>
        <p:spPr bwMode="auto">
          <a:xfrm>
            <a:off x="557213" y="2601913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minutes</a:t>
            </a:r>
          </a:p>
        </p:txBody>
      </p:sp>
      <p:sp>
        <p:nvSpPr>
          <p:cNvPr id="916487" name="Rectangle 7"/>
          <p:cNvSpPr>
            <a:spLocks noChangeArrowheads="1"/>
          </p:cNvSpPr>
          <p:nvPr/>
        </p:nvSpPr>
        <p:spPr bwMode="auto">
          <a:xfrm>
            <a:off x="3192463" y="2601913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15 minutes</a:t>
            </a:r>
          </a:p>
        </p:txBody>
      </p:sp>
      <p:sp>
        <p:nvSpPr>
          <p:cNvPr id="916488" name="Rectangle 8"/>
          <p:cNvSpPr>
            <a:spLocks noChangeArrowheads="1"/>
          </p:cNvSpPr>
          <p:nvPr/>
        </p:nvSpPr>
        <p:spPr bwMode="auto">
          <a:xfrm>
            <a:off x="5632450" y="2601913"/>
            <a:ext cx="16398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10 minutes</a:t>
            </a:r>
          </a:p>
        </p:txBody>
      </p:sp>
      <p:cxnSp>
        <p:nvCxnSpPr>
          <p:cNvPr id="14346" name="AutoShape 9"/>
          <p:cNvCxnSpPr>
            <a:cxnSpLocks noChangeShapeType="1"/>
          </p:cNvCxnSpPr>
          <p:nvPr/>
        </p:nvCxnSpPr>
        <p:spPr bwMode="auto">
          <a:xfrm>
            <a:off x="2197100" y="2225675"/>
            <a:ext cx="9953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7" name="AutoShape 10"/>
          <p:cNvCxnSpPr>
            <a:cxnSpLocks noChangeShapeType="1"/>
          </p:cNvCxnSpPr>
          <p:nvPr/>
        </p:nvCxnSpPr>
        <p:spPr bwMode="auto">
          <a:xfrm>
            <a:off x="4832350" y="2225675"/>
            <a:ext cx="800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8" name="AutoShape 11"/>
          <p:cNvCxnSpPr>
            <a:cxnSpLocks noChangeShapeType="1"/>
          </p:cNvCxnSpPr>
          <p:nvPr/>
        </p:nvCxnSpPr>
        <p:spPr bwMode="auto">
          <a:xfrm>
            <a:off x="7272338" y="2223294"/>
            <a:ext cx="546100" cy="63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533400" y="5335588"/>
            <a:ext cx="8077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90000" bIns="90000" anchor="ctr"/>
          <a:lstStyle/>
          <a:p>
            <a:pPr algn="ctr" eaLnBrk="0" hangingPunct="0"/>
            <a:r>
              <a:rPr lang="en-US" sz="1400">
                <a:latin typeface="Verdana" pitchFamily="34" charset="0"/>
              </a:rPr>
              <a:t>Turn around time = 1 day &amp; 35 minutes</a:t>
            </a:r>
          </a:p>
        </p:txBody>
      </p:sp>
      <p:sp>
        <p:nvSpPr>
          <p:cNvPr id="916493" name="Rectangle 13"/>
          <p:cNvSpPr>
            <a:spLocks noChangeArrowheads="1"/>
          </p:cNvSpPr>
          <p:nvPr/>
        </p:nvSpPr>
        <p:spPr bwMode="auto">
          <a:xfrm>
            <a:off x="566738" y="4278313"/>
            <a:ext cx="1639887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Document verification</a:t>
            </a:r>
          </a:p>
        </p:txBody>
      </p:sp>
      <p:sp>
        <p:nvSpPr>
          <p:cNvPr id="916494" name="Rectangle 14"/>
          <p:cNvSpPr>
            <a:spLocks noChangeArrowheads="1"/>
          </p:cNvSpPr>
          <p:nvPr/>
        </p:nvSpPr>
        <p:spPr bwMode="auto">
          <a:xfrm>
            <a:off x="3201988" y="4278313"/>
            <a:ext cx="1639887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Data entry</a:t>
            </a:r>
          </a:p>
        </p:txBody>
      </p:sp>
      <p:sp>
        <p:nvSpPr>
          <p:cNvPr id="916495" name="Rectangle 15"/>
          <p:cNvSpPr>
            <a:spLocks noChangeArrowheads="1"/>
          </p:cNvSpPr>
          <p:nvPr/>
        </p:nvSpPr>
        <p:spPr bwMode="auto">
          <a:xfrm>
            <a:off x="5641975" y="4278313"/>
            <a:ext cx="1639888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>
                <a:latin typeface="+mj-lt"/>
              </a:rPr>
              <a:t>Approval</a:t>
            </a:r>
            <a:endParaRPr lang="en-US" sz="1600" b="1" dirty="0">
              <a:latin typeface="+mj-lt"/>
            </a:endParaRPr>
          </a:p>
        </p:txBody>
      </p:sp>
      <p:sp>
        <p:nvSpPr>
          <p:cNvPr id="916496" name="Rectangle 16"/>
          <p:cNvSpPr>
            <a:spLocks noChangeArrowheads="1"/>
          </p:cNvSpPr>
          <p:nvPr/>
        </p:nvSpPr>
        <p:spPr bwMode="auto">
          <a:xfrm>
            <a:off x="566738" y="504825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minutes</a:t>
            </a:r>
          </a:p>
        </p:txBody>
      </p:sp>
      <p:sp>
        <p:nvSpPr>
          <p:cNvPr id="916497" name="Rectangle 17"/>
          <p:cNvSpPr>
            <a:spLocks noChangeArrowheads="1"/>
          </p:cNvSpPr>
          <p:nvPr/>
        </p:nvSpPr>
        <p:spPr bwMode="auto">
          <a:xfrm>
            <a:off x="3201988" y="504825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15 minutes</a:t>
            </a:r>
          </a:p>
        </p:txBody>
      </p:sp>
      <p:sp>
        <p:nvSpPr>
          <p:cNvPr id="916498" name="Rectangle 18"/>
          <p:cNvSpPr>
            <a:spLocks noChangeArrowheads="1"/>
          </p:cNvSpPr>
          <p:nvPr/>
        </p:nvSpPr>
        <p:spPr bwMode="auto">
          <a:xfrm>
            <a:off x="5641975" y="5048250"/>
            <a:ext cx="16398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10 minutes</a:t>
            </a:r>
          </a:p>
        </p:txBody>
      </p:sp>
      <p:cxnSp>
        <p:nvCxnSpPr>
          <p:cNvPr id="14356" name="AutoShape 19"/>
          <p:cNvCxnSpPr>
            <a:cxnSpLocks noChangeShapeType="1"/>
            <a:stCxn id="916493" idx="3"/>
            <a:endCxn id="916494" idx="1"/>
          </p:cNvCxnSpPr>
          <p:nvPr/>
        </p:nvCxnSpPr>
        <p:spPr bwMode="auto">
          <a:xfrm>
            <a:off x="2206625" y="4673600"/>
            <a:ext cx="9953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7" name="AutoShape 20"/>
          <p:cNvCxnSpPr>
            <a:cxnSpLocks noChangeShapeType="1"/>
            <a:stCxn id="916494" idx="3"/>
            <a:endCxn id="916495" idx="1"/>
          </p:cNvCxnSpPr>
          <p:nvPr/>
        </p:nvCxnSpPr>
        <p:spPr bwMode="auto">
          <a:xfrm>
            <a:off x="4841875" y="4673600"/>
            <a:ext cx="8001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8" name="AutoShape 21"/>
          <p:cNvCxnSpPr>
            <a:cxnSpLocks noChangeShapeType="1"/>
            <a:stCxn id="916495" idx="3"/>
            <a:endCxn id="916505" idx="1"/>
          </p:cNvCxnSpPr>
          <p:nvPr/>
        </p:nvCxnSpPr>
        <p:spPr bwMode="auto">
          <a:xfrm flipV="1">
            <a:off x="7281863" y="4668838"/>
            <a:ext cx="587375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916502" name="Rectangle 22"/>
          <p:cNvSpPr>
            <a:spLocks noChangeArrowheads="1"/>
          </p:cNvSpPr>
          <p:nvPr/>
        </p:nvSpPr>
        <p:spPr bwMode="auto">
          <a:xfrm>
            <a:off x="795338" y="2863850"/>
            <a:ext cx="671512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>
                <a:latin typeface="+mj-lt"/>
              </a:rPr>
              <a:t>HANDS ON TIME = 5 + 15 + 10 = 30 minutes</a:t>
            </a:r>
          </a:p>
        </p:txBody>
      </p:sp>
      <p:sp>
        <p:nvSpPr>
          <p:cNvPr id="916503" name="Rectangle 23"/>
          <p:cNvSpPr>
            <a:spLocks noChangeArrowheads="1"/>
          </p:cNvSpPr>
          <p:nvPr/>
        </p:nvSpPr>
        <p:spPr bwMode="auto">
          <a:xfrm>
            <a:off x="1938338" y="426720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</a:t>
            </a:r>
          </a:p>
        </p:txBody>
      </p:sp>
      <p:sp>
        <p:nvSpPr>
          <p:cNvPr id="916504" name="Rectangle 24"/>
          <p:cNvSpPr>
            <a:spLocks noChangeArrowheads="1"/>
          </p:cNvSpPr>
          <p:nvPr/>
        </p:nvSpPr>
        <p:spPr bwMode="auto">
          <a:xfrm>
            <a:off x="4376738" y="434340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 day</a:t>
            </a:r>
          </a:p>
        </p:txBody>
      </p:sp>
      <p:sp>
        <p:nvSpPr>
          <p:cNvPr id="916505" name="Text Box 25"/>
          <p:cNvSpPr txBox="1">
            <a:spLocks noChangeArrowheads="1"/>
          </p:cNvSpPr>
          <p:nvPr/>
        </p:nvSpPr>
        <p:spPr bwMode="auto">
          <a:xfrm>
            <a:off x="7869238" y="4500563"/>
            <a:ext cx="5381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O/P</a:t>
            </a:r>
          </a:p>
        </p:txBody>
      </p:sp>
      <p:sp>
        <p:nvSpPr>
          <p:cNvPr id="916506" name="Text Box 26"/>
          <p:cNvSpPr txBox="1">
            <a:spLocks noChangeArrowheads="1"/>
          </p:cNvSpPr>
          <p:nvPr/>
        </p:nvSpPr>
        <p:spPr bwMode="auto">
          <a:xfrm>
            <a:off x="7818438" y="2057400"/>
            <a:ext cx="11477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O/P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Definition of key metrics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The key metrics (CTQs &amp; CTPs) of the process acts as indicators of how the process has improved post GPR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From the data collected on the CTQs and CTPs, the baseline metrics can be obtained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Post roll-out of GPR, these metrics can be tracked for continuous improvement using Process Quality Information Systems (PQIS)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Metrics are key indicators to the quality of the process output</a:t>
            </a:r>
          </a:p>
        </p:txBody>
      </p:sp>
      <p:sp>
        <p:nvSpPr>
          <p:cNvPr id="207876" name="Rectangle 3"/>
          <p:cNvSpPr>
            <a:spLocks noChangeArrowheads="1"/>
          </p:cNvSpPr>
          <p:nvPr/>
        </p:nvSpPr>
        <p:spPr bwMode="auto">
          <a:xfrm>
            <a:off x="838200" y="2258410"/>
            <a:ext cx="2682875" cy="593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Business metrics</a:t>
            </a:r>
          </a:p>
        </p:txBody>
      </p:sp>
      <p:sp>
        <p:nvSpPr>
          <p:cNvPr id="207877" name="Rectangle 4"/>
          <p:cNvSpPr>
            <a:spLocks noChangeArrowheads="1"/>
          </p:cNvSpPr>
          <p:nvPr/>
        </p:nvSpPr>
        <p:spPr bwMode="auto">
          <a:xfrm>
            <a:off x="838200" y="3425223"/>
            <a:ext cx="2682875" cy="593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Effectiveness metrics</a:t>
            </a:r>
          </a:p>
        </p:txBody>
      </p:sp>
      <p:sp>
        <p:nvSpPr>
          <p:cNvPr id="207878" name="Rectangle 5"/>
          <p:cNvSpPr>
            <a:spLocks noChangeArrowheads="1"/>
          </p:cNvSpPr>
          <p:nvPr/>
        </p:nvSpPr>
        <p:spPr bwMode="auto">
          <a:xfrm>
            <a:off x="838200" y="4795235"/>
            <a:ext cx="2763838" cy="6286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Efficiency metrics</a:t>
            </a:r>
          </a:p>
        </p:txBody>
      </p:sp>
      <p:sp>
        <p:nvSpPr>
          <p:cNvPr id="207879" name="AutoShape 6"/>
          <p:cNvSpPr>
            <a:spLocks noChangeArrowheads="1"/>
          </p:cNvSpPr>
          <p:nvPr/>
        </p:nvSpPr>
        <p:spPr bwMode="auto">
          <a:xfrm>
            <a:off x="4360863" y="2220310"/>
            <a:ext cx="4723372" cy="62388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No of </a:t>
            </a:r>
            <a:r>
              <a:rPr lang="en-US" sz="1600" dirty="0" smtClean="0">
                <a:solidFill>
                  <a:schemeClr val="bg1"/>
                </a:solidFill>
              </a:rPr>
              <a:t>passports issued</a:t>
            </a:r>
            <a:endParaRPr lang="en-US" sz="1600" dirty="0">
              <a:solidFill>
                <a:schemeClr val="bg1"/>
              </a:solidFill>
            </a:endParaRPr>
          </a:p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Growth in </a:t>
            </a:r>
            <a:r>
              <a:rPr lang="en-US" sz="1600" dirty="0" smtClean="0">
                <a:solidFill>
                  <a:schemeClr val="bg1"/>
                </a:solidFill>
              </a:rPr>
              <a:t>passport issuance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7880" name="AutoShape 7"/>
          <p:cNvSpPr>
            <a:spLocks noChangeArrowheads="1"/>
          </p:cNvSpPr>
          <p:nvPr/>
        </p:nvSpPr>
        <p:spPr bwMode="auto">
          <a:xfrm rot="5400000">
            <a:off x="3698875" y="2428273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1" name="AutoShape 8"/>
          <p:cNvSpPr>
            <a:spLocks noChangeArrowheads="1"/>
          </p:cNvSpPr>
          <p:nvPr/>
        </p:nvSpPr>
        <p:spPr bwMode="auto">
          <a:xfrm>
            <a:off x="4360863" y="3398239"/>
            <a:ext cx="4690478" cy="7350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3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TAT </a:t>
            </a:r>
            <a:r>
              <a:rPr lang="en-US" sz="1600" dirty="0" smtClean="0">
                <a:solidFill>
                  <a:schemeClr val="bg1"/>
                </a:solidFill>
              </a:rPr>
              <a:t>for passport issuance</a:t>
            </a:r>
            <a:endParaRPr lang="en-US" sz="1600" dirty="0">
              <a:solidFill>
                <a:schemeClr val="bg1"/>
              </a:solidFill>
            </a:endParaRPr>
          </a:p>
          <a:p>
            <a:pPr marL="228600" indent="-228600">
              <a:lnSpc>
                <a:spcPct val="13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Number and type of </a:t>
            </a:r>
            <a:r>
              <a:rPr lang="en-US" sz="1600" dirty="0" smtClean="0">
                <a:solidFill>
                  <a:schemeClr val="bg1"/>
                </a:solidFill>
              </a:rPr>
              <a:t>citizen grievances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7882" name="AutoShape 9"/>
          <p:cNvSpPr>
            <a:spLocks noChangeArrowheads="1"/>
          </p:cNvSpPr>
          <p:nvPr/>
        </p:nvSpPr>
        <p:spPr bwMode="auto">
          <a:xfrm rot="5400000">
            <a:off x="3736975" y="3607786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3" name="AutoShape 10"/>
          <p:cNvSpPr>
            <a:spLocks noChangeArrowheads="1"/>
          </p:cNvSpPr>
          <p:nvPr/>
        </p:nvSpPr>
        <p:spPr bwMode="auto">
          <a:xfrm>
            <a:off x="4360862" y="4747616"/>
            <a:ext cx="4605337" cy="749301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Percentage of passports issued with errors </a:t>
            </a:r>
          </a:p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Real </a:t>
            </a:r>
            <a:r>
              <a:rPr lang="en-US" sz="1600" dirty="0">
                <a:solidFill>
                  <a:schemeClr val="bg1"/>
                </a:solidFill>
              </a:rPr>
              <a:t>time tracking of forms</a:t>
            </a:r>
          </a:p>
        </p:txBody>
      </p:sp>
      <p:sp>
        <p:nvSpPr>
          <p:cNvPr id="207884" name="AutoShape 11"/>
          <p:cNvSpPr>
            <a:spLocks noChangeArrowheads="1"/>
          </p:cNvSpPr>
          <p:nvPr/>
        </p:nvSpPr>
        <p:spPr bwMode="auto">
          <a:xfrm rot="5400000">
            <a:off x="3787775" y="4995261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5" name="Text Box 12"/>
          <p:cNvSpPr txBox="1">
            <a:spLocks noChangeArrowheads="1"/>
          </p:cNvSpPr>
          <p:nvPr/>
        </p:nvSpPr>
        <p:spPr bwMode="auto">
          <a:xfrm>
            <a:off x="1306513" y="1664685"/>
            <a:ext cx="11826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800" b="1"/>
              <a:t>Category</a:t>
            </a:r>
          </a:p>
        </p:txBody>
      </p:sp>
      <p:sp>
        <p:nvSpPr>
          <p:cNvPr id="207886" name="Text Box 13"/>
          <p:cNvSpPr txBox="1">
            <a:spLocks noChangeArrowheads="1"/>
          </p:cNvSpPr>
          <p:nvPr/>
        </p:nvSpPr>
        <p:spPr bwMode="auto">
          <a:xfrm>
            <a:off x="5395913" y="1664685"/>
            <a:ext cx="2092325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800" b="1" dirty="0"/>
              <a:t>Metrics definition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58275"/>
            <a:ext cx="7931150" cy="706438"/>
          </a:xfrm>
        </p:spPr>
        <p:txBody>
          <a:bodyPr/>
          <a:lstStyle/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Metric: Turn Around Time of Cheque Collection</a:t>
            </a:r>
            <a:endParaRPr lang="en-US" sz="1800" b="1" dirty="0" smtClean="0">
              <a:solidFill>
                <a:srgbClr val="000000"/>
              </a:solidFill>
            </a:endParaRPr>
          </a:p>
        </p:txBody>
      </p:sp>
      <p:sp>
        <p:nvSpPr>
          <p:cNvPr id="208900" name="Rectangle 3"/>
          <p:cNvSpPr>
            <a:spLocks noChangeArrowheads="1"/>
          </p:cNvSpPr>
          <p:nvPr/>
        </p:nvSpPr>
        <p:spPr bwMode="auto">
          <a:xfrm>
            <a:off x="4014788" y="620225"/>
            <a:ext cx="2405062" cy="247173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Slicing Required</a:t>
            </a:r>
          </a:p>
          <a:p>
            <a:pPr marL="52388" indent="-52388">
              <a:buFontTx/>
              <a:buChar char="•"/>
            </a:pPr>
            <a:endParaRPr lang="en-US" sz="1400"/>
          </a:p>
          <a:p>
            <a:pPr marL="52388" indent="-52388">
              <a:buFontTx/>
              <a:buChar char="•"/>
            </a:pPr>
            <a:r>
              <a:rPr lang="en-US" sz="1400"/>
              <a:t>Channel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Zone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RM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Client segment wise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08901" name="Rectangle 4"/>
          <p:cNvSpPr>
            <a:spLocks noChangeArrowheads="1"/>
          </p:cNvSpPr>
          <p:nvPr/>
        </p:nvSpPr>
        <p:spPr bwMode="auto">
          <a:xfrm>
            <a:off x="381000" y="2464900"/>
            <a:ext cx="3576638" cy="6270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Reporting Frequency</a:t>
            </a:r>
          </a:p>
          <a:p>
            <a:pPr marL="52388" indent="-52388"/>
            <a:r>
              <a:rPr lang="en-US" sz="1400"/>
              <a:t>Weekly</a:t>
            </a:r>
          </a:p>
        </p:txBody>
      </p:sp>
      <p:sp>
        <p:nvSpPr>
          <p:cNvPr id="208902" name="Rectangle 5"/>
          <p:cNvSpPr>
            <a:spLocks noChangeArrowheads="1"/>
          </p:cNvSpPr>
          <p:nvPr/>
        </p:nvSpPr>
        <p:spPr bwMode="auto">
          <a:xfrm>
            <a:off x="6470650" y="620225"/>
            <a:ext cx="2603500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Data Source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3" name="Rectangle 6"/>
          <p:cNvSpPr>
            <a:spLocks noChangeArrowheads="1"/>
          </p:cNvSpPr>
          <p:nvPr/>
        </p:nvSpPr>
        <p:spPr bwMode="auto">
          <a:xfrm>
            <a:off x="381000" y="3168163"/>
            <a:ext cx="3576638" cy="27146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 dirty="0"/>
              <a:t>Output</a:t>
            </a:r>
          </a:p>
          <a:p>
            <a:pPr marL="52388" indent="-52388">
              <a:buFontTx/>
              <a:buChar char="•"/>
            </a:pPr>
            <a:r>
              <a:rPr lang="en-US" sz="1400" dirty="0"/>
              <a:t>Histogram of number of days on time dimension</a:t>
            </a:r>
          </a:p>
          <a:p>
            <a:pPr lvl="1">
              <a:buFontTx/>
              <a:buChar char="•"/>
            </a:pPr>
            <a:r>
              <a:rPr lang="en-US" sz="1400"/>
              <a:t>Weekly rolling, highlighting Target, defects, DPMO &amp; Sigma</a:t>
            </a:r>
          </a:p>
          <a:p>
            <a:pPr lvl="1">
              <a:buFontTx/>
              <a:buChar char="•"/>
            </a:pPr>
            <a:endParaRPr lang="en-US" sz="1400" dirty="0"/>
          </a:p>
          <a:p>
            <a:pPr marL="52388" indent="-52388">
              <a:buFontTx/>
              <a:buChar char="•"/>
            </a:pPr>
            <a:r>
              <a:rPr lang="en-US" sz="1400" dirty="0"/>
              <a:t>Showing consolidated histogram on weekly basis</a:t>
            </a:r>
          </a:p>
          <a:p>
            <a:pPr marL="52388" indent="-52388">
              <a:buFontTx/>
              <a:buChar char="•"/>
            </a:pPr>
            <a:endParaRPr lang="en-US" sz="1400" dirty="0"/>
          </a:p>
          <a:p>
            <a:pPr marL="52388" indent="-52388">
              <a:buFontTx/>
              <a:buChar char="•"/>
            </a:pPr>
            <a:r>
              <a:rPr lang="en-US" sz="1400" dirty="0"/>
              <a:t>Separate histograms as per each slice for the month, with the inference </a:t>
            </a:r>
            <a:r>
              <a:rPr lang="en-US" sz="1400" dirty="0" err="1"/>
              <a:t>perryline</a:t>
            </a:r>
            <a:endParaRPr lang="en-US" sz="1400" dirty="0"/>
          </a:p>
        </p:txBody>
      </p:sp>
      <p:sp>
        <p:nvSpPr>
          <p:cNvPr id="208904" name="Rectangle 7"/>
          <p:cNvSpPr>
            <a:spLocks noChangeArrowheads="1"/>
          </p:cNvSpPr>
          <p:nvPr/>
        </p:nvSpPr>
        <p:spPr bwMode="auto">
          <a:xfrm>
            <a:off x="381000" y="620225"/>
            <a:ext cx="3576638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Definition: </a:t>
            </a:r>
          </a:p>
          <a:p>
            <a:r>
              <a:rPr lang="en-GB" sz="1400"/>
              <a:t>Time elapsed from cheque hand over by client to time of clear balance availability known to the Investment Mgmt team</a:t>
            </a:r>
            <a:endParaRPr lang="en-US" sz="1400"/>
          </a:p>
        </p:txBody>
      </p:sp>
      <p:sp>
        <p:nvSpPr>
          <p:cNvPr id="208905" name="Rectangle 8"/>
          <p:cNvSpPr>
            <a:spLocks noChangeArrowheads="1"/>
          </p:cNvSpPr>
          <p:nvPr/>
        </p:nvSpPr>
        <p:spPr bwMode="auto">
          <a:xfrm>
            <a:off x="6470650" y="1687025"/>
            <a:ext cx="2603500" cy="10001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Input data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6" name="Rectangle 9"/>
          <p:cNvSpPr>
            <a:spLocks noChangeArrowheads="1"/>
          </p:cNvSpPr>
          <p:nvPr/>
        </p:nvSpPr>
        <p:spPr bwMode="auto">
          <a:xfrm>
            <a:off x="6470650" y="4950925"/>
            <a:ext cx="2603500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IT Requirements:</a:t>
            </a:r>
          </a:p>
          <a:p>
            <a:pPr marL="52388" indent="-52388"/>
            <a:r>
              <a:rPr lang="en-US" sz="1400"/>
              <a:t>Consolidate from the CMS partner and New Application Tracker e PMS</a:t>
            </a:r>
          </a:p>
        </p:txBody>
      </p:sp>
      <p:sp>
        <p:nvSpPr>
          <p:cNvPr id="208907" name="Rectangle 10"/>
          <p:cNvSpPr>
            <a:spLocks noChangeArrowheads="1"/>
          </p:cNvSpPr>
          <p:nvPr/>
        </p:nvSpPr>
        <p:spPr bwMode="auto">
          <a:xfrm>
            <a:off x="381000" y="1666388"/>
            <a:ext cx="3576638" cy="7413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Unit of Measure</a:t>
            </a:r>
          </a:p>
          <a:p>
            <a:r>
              <a:rPr lang="en-US" sz="1400"/>
              <a:t>Actual number of days elapsed reported for the week and rolling month</a:t>
            </a:r>
          </a:p>
          <a:p>
            <a:endParaRPr lang="en-US" sz="1400"/>
          </a:p>
        </p:txBody>
      </p:sp>
      <p:sp>
        <p:nvSpPr>
          <p:cNvPr id="208908" name="Rectangle 11"/>
          <p:cNvSpPr>
            <a:spLocks noChangeArrowheads="1"/>
          </p:cNvSpPr>
          <p:nvPr/>
        </p:nvSpPr>
        <p:spPr bwMode="auto">
          <a:xfrm>
            <a:off x="6470650" y="2795100"/>
            <a:ext cx="2603500" cy="20955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Formats / Systems involved in the process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9" name="Rectangle 12"/>
          <p:cNvSpPr>
            <a:spLocks noChangeArrowheads="1"/>
          </p:cNvSpPr>
          <p:nvPr/>
        </p:nvSpPr>
        <p:spPr bwMode="auto">
          <a:xfrm>
            <a:off x="4014788" y="3168163"/>
            <a:ext cx="2405062" cy="172243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Milestones for which data required</a:t>
            </a:r>
          </a:p>
          <a:p>
            <a:pPr marL="52388" indent="-52388">
              <a:buFontTx/>
              <a:buChar char="•"/>
            </a:pPr>
            <a:endParaRPr lang="en-US" sz="1400"/>
          </a:p>
          <a:p>
            <a:pPr marL="52388" indent="-52388">
              <a:buFontTx/>
              <a:buChar char="•"/>
            </a:pPr>
            <a:r>
              <a:rPr lang="en-US" sz="1400"/>
              <a:t>As per milestone sheet</a:t>
            </a:r>
          </a:p>
        </p:txBody>
      </p:sp>
      <p:sp>
        <p:nvSpPr>
          <p:cNvPr id="208910" name="Rectangle 13"/>
          <p:cNvSpPr>
            <a:spLocks noChangeArrowheads="1"/>
          </p:cNvSpPr>
          <p:nvPr/>
        </p:nvSpPr>
        <p:spPr bwMode="auto">
          <a:xfrm>
            <a:off x="4014788" y="4950925"/>
            <a:ext cx="2405062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Norm for To Be: </a:t>
            </a:r>
          </a:p>
          <a:p>
            <a:pPr marL="52388" indent="-52388"/>
            <a:r>
              <a:rPr lang="en-US" sz="1400"/>
              <a:t>3 days</a:t>
            </a:r>
          </a:p>
        </p:txBody>
      </p:sp>
      <p:sp>
        <p:nvSpPr>
          <p:cNvPr id="208911" name="Rectangle 14"/>
          <p:cNvSpPr>
            <a:spLocks noChangeArrowheads="1"/>
          </p:cNvSpPr>
          <p:nvPr/>
        </p:nvSpPr>
        <p:spPr bwMode="auto">
          <a:xfrm>
            <a:off x="4648200" y="5954225"/>
            <a:ext cx="3317875" cy="25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Output Owner: </a:t>
            </a:r>
            <a:r>
              <a:rPr lang="en-US" sz="1400"/>
              <a:t>Ops. Manager</a:t>
            </a:r>
          </a:p>
        </p:txBody>
      </p:sp>
      <p:sp>
        <p:nvSpPr>
          <p:cNvPr id="208912" name="Rectangle 15"/>
          <p:cNvSpPr>
            <a:spLocks noChangeArrowheads="1"/>
          </p:cNvSpPr>
          <p:nvPr/>
        </p:nvSpPr>
        <p:spPr bwMode="auto">
          <a:xfrm>
            <a:off x="754063" y="5954225"/>
            <a:ext cx="3808412" cy="25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Metric Accountability: </a:t>
            </a:r>
            <a:r>
              <a:rPr lang="en-US" sz="1400"/>
              <a:t>Zonal Heads</a:t>
            </a:r>
          </a:p>
        </p:txBody>
      </p:sp>
      <p:sp>
        <p:nvSpPr>
          <p:cNvPr id="2006032" name="Rectangle 16"/>
          <p:cNvSpPr>
            <a:spLocks noChangeArrowheads="1"/>
          </p:cNvSpPr>
          <p:nvPr/>
        </p:nvSpPr>
        <p:spPr bwMode="auto">
          <a:xfrm rot="-1385879">
            <a:off x="228600" y="2017225"/>
            <a:ext cx="8791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9600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Illustrative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7525"/>
          </a:xfrm>
        </p:spPr>
        <p:txBody>
          <a:bodyPr/>
          <a:lstStyle/>
          <a:p>
            <a:pPr algn="ctr"/>
            <a:r>
              <a:rPr lang="en-GB" sz="1800" b="1" u="sng" smtClean="0"/>
              <a:t>Metric: ________________________________________________</a:t>
            </a:r>
            <a:endParaRPr lang="en-US" sz="1600" b="1" u="sng" smtClean="0"/>
          </a:p>
        </p:txBody>
      </p:sp>
      <p:sp>
        <p:nvSpPr>
          <p:cNvPr id="215044" name="Rectangle 3"/>
          <p:cNvSpPr>
            <a:spLocks noChangeArrowheads="1"/>
          </p:cNvSpPr>
          <p:nvPr/>
        </p:nvSpPr>
        <p:spPr bwMode="auto">
          <a:xfrm>
            <a:off x="4017963" y="685800"/>
            <a:ext cx="2268537" cy="23717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Slicing Required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45" name="Rectangle 4"/>
          <p:cNvSpPr>
            <a:spLocks noChangeArrowheads="1"/>
          </p:cNvSpPr>
          <p:nvPr/>
        </p:nvSpPr>
        <p:spPr bwMode="auto">
          <a:xfrm>
            <a:off x="304800" y="3186113"/>
            <a:ext cx="3516313" cy="5048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Reporting Frequency</a:t>
            </a:r>
          </a:p>
        </p:txBody>
      </p:sp>
      <p:sp>
        <p:nvSpPr>
          <p:cNvPr id="215046" name="Rectangle 5"/>
          <p:cNvSpPr>
            <a:spLocks noChangeArrowheads="1"/>
          </p:cNvSpPr>
          <p:nvPr/>
        </p:nvSpPr>
        <p:spPr bwMode="auto">
          <a:xfrm>
            <a:off x="6337300" y="685800"/>
            <a:ext cx="2603500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Data Source</a:t>
            </a:r>
          </a:p>
        </p:txBody>
      </p:sp>
      <p:sp>
        <p:nvSpPr>
          <p:cNvPr id="215047" name="Rectangle 6"/>
          <p:cNvSpPr>
            <a:spLocks noChangeArrowheads="1"/>
          </p:cNvSpPr>
          <p:nvPr/>
        </p:nvSpPr>
        <p:spPr bwMode="auto">
          <a:xfrm>
            <a:off x="304800" y="3762375"/>
            <a:ext cx="3516313" cy="218598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Output</a:t>
            </a:r>
          </a:p>
        </p:txBody>
      </p:sp>
      <p:sp>
        <p:nvSpPr>
          <p:cNvPr id="215048" name="Rectangle 7"/>
          <p:cNvSpPr>
            <a:spLocks noChangeArrowheads="1"/>
          </p:cNvSpPr>
          <p:nvPr/>
        </p:nvSpPr>
        <p:spPr bwMode="auto">
          <a:xfrm>
            <a:off x="304800" y="685800"/>
            <a:ext cx="3516313" cy="12684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Definition: </a:t>
            </a:r>
          </a:p>
        </p:txBody>
      </p:sp>
      <p:sp>
        <p:nvSpPr>
          <p:cNvPr id="215049" name="Rectangle 8"/>
          <p:cNvSpPr>
            <a:spLocks noChangeArrowheads="1"/>
          </p:cNvSpPr>
          <p:nvPr/>
        </p:nvSpPr>
        <p:spPr bwMode="auto">
          <a:xfrm>
            <a:off x="6337300" y="1752600"/>
            <a:ext cx="2603500" cy="10001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Input data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50" name="Rectangle 9"/>
          <p:cNvSpPr>
            <a:spLocks noChangeArrowheads="1"/>
          </p:cNvSpPr>
          <p:nvPr/>
        </p:nvSpPr>
        <p:spPr bwMode="auto">
          <a:xfrm>
            <a:off x="6337300" y="5016500"/>
            <a:ext cx="2603500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IT Requirements:</a:t>
            </a:r>
          </a:p>
          <a:p>
            <a:pPr marL="52388" indent="-52388"/>
            <a:endParaRPr lang="en-US" sz="1400"/>
          </a:p>
        </p:txBody>
      </p:sp>
      <p:sp>
        <p:nvSpPr>
          <p:cNvPr id="215051" name="Rectangle 10"/>
          <p:cNvSpPr>
            <a:spLocks noChangeArrowheads="1"/>
          </p:cNvSpPr>
          <p:nvPr/>
        </p:nvSpPr>
        <p:spPr bwMode="auto">
          <a:xfrm>
            <a:off x="304800" y="2051050"/>
            <a:ext cx="3516313" cy="10636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342900" indent="-342900"/>
            <a:r>
              <a:rPr lang="en-US" sz="1400" b="1"/>
              <a:t>Unit of Measure</a:t>
            </a:r>
          </a:p>
        </p:txBody>
      </p:sp>
      <p:sp>
        <p:nvSpPr>
          <p:cNvPr id="215052" name="Rectangle 11"/>
          <p:cNvSpPr>
            <a:spLocks noChangeArrowheads="1"/>
          </p:cNvSpPr>
          <p:nvPr/>
        </p:nvSpPr>
        <p:spPr bwMode="auto">
          <a:xfrm>
            <a:off x="6337300" y="2860675"/>
            <a:ext cx="2603500" cy="20955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Formats / Systems involved in the process</a:t>
            </a:r>
          </a:p>
          <a:p>
            <a:pPr marL="52388" indent="-52388"/>
            <a:r>
              <a:rPr lang="en-US" sz="1400"/>
              <a:t> </a:t>
            </a:r>
          </a:p>
        </p:txBody>
      </p:sp>
      <p:sp>
        <p:nvSpPr>
          <p:cNvPr id="215053" name="Rectangle 12"/>
          <p:cNvSpPr>
            <a:spLocks noChangeArrowheads="1"/>
          </p:cNvSpPr>
          <p:nvPr/>
        </p:nvSpPr>
        <p:spPr bwMode="auto">
          <a:xfrm>
            <a:off x="4017963" y="3233738"/>
            <a:ext cx="2268537" cy="172243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Milestones for which data required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54" name="Rectangle 13"/>
          <p:cNvSpPr>
            <a:spLocks noChangeArrowheads="1"/>
          </p:cNvSpPr>
          <p:nvPr/>
        </p:nvSpPr>
        <p:spPr bwMode="auto">
          <a:xfrm>
            <a:off x="4017963" y="5016500"/>
            <a:ext cx="2268537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Norm for To Be: </a:t>
            </a:r>
          </a:p>
        </p:txBody>
      </p:sp>
      <p:sp>
        <p:nvSpPr>
          <p:cNvPr id="215055" name="Rectangle 14"/>
          <p:cNvSpPr>
            <a:spLocks noChangeArrowheads="1"/>
          </p:cNvSpPr>
          <p:nvPr/>
        </p:nvSpPr>
        <p:spPr bwMode="auto">
          <a:xfrm>
            <a:off x="4267200" y="6019800"/>
            <a:ext cx="2971800" cy="2762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Output Owner:</a:t>
            </a:r>
            <a:endParaRPr lang="en-US" sz="1400"/>
          </a:p>
        </p:txBody>
      </p:sp>
      <p:sp>
        <p:nvSpPr>
          <p:cNvPr id="215056" name="Rectangle 15"/>
          <p:cNvSpPr>
            <a:spLocks noChangeArrowheads="1"/>
          </p:cNvSpPr>
          <p:nvPr/>
        </p:nvSpPr>
        <p:spPr bwMode="auto">
          <a:xfrm>
            <a:off x="992188" y="6019800"/>
            <a:ext cx="3351212" cy="2762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Metric Accountability 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Why do we need to do Process Analysis?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Process analysis helps us identify opportunities and areas for improvement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What constitutes process analysis?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Measuring process efficiency – VA/ NVA activities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Identifying process complexity – </a:t>
            </a:r>
            <a:r>
              <a:rPr lang="en-US" dirty="0" smtClean="0">
                <a:solidFill>
                  <a:srgbClr val="000000"/>
                </a:solidFill>
              </a:rPr>
              <a:t>Data Entry Points (DEPs) </a:t>
            </a:r>
            <a:r>
              <a:rPr lang="en-US" dirty="0">
                <a:solidFill>
                  <a:srgbClr val="000000"/>
                </a:solidFill>
              </a:rPr>
              <a:t>/ </a:t>
            </a:r>
            <a:r>
              <a:rPr lang="en-US" dirty="0" smtClean="0">
                <a:solidFill>
                  <a:srgbClr val="000000"/>
                </a:solidFill>
              </a:rPr>
              <a:t>Hand off Points (HOPs) </a:t>
            </a:r>
            <a:r>
              <a:rPr lang="en-US" dirty="0">
                <a:solidFill>
                  <a:srgbClr val="000000"/>
                </a:solidFill>
              </a:rPr>
              <a:t>etc.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Hands On Time (HOT) vs. Turn Around Time (TAT) analysis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(1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96044"/>
            <a:ext cx="8821737" cy="4953981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activity is classified as Customer Value Added activity (CVA) if: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activity adds a form or feature to the end-product or service, and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customer is willing to pay for it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enables a competitive advantage (reduce price, faster delivery, fewer defects)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+mn-ea"/>
              </a:rPr>
              <a:t>e.g.: printing of passport, issue of food grains under PDS etc  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(2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79418"/>
            <a:ext cx="8821737" cy="497060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An activity is classified as Business Value Added (BVA) if: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customer may not want to pay for it but are required for some reason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required by law or regulation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reduces financial risk?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process breaks-down if the task were removed</a:t>
            </a: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e.g.: quality testing, attestation / authorization of copies of documents etc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(3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363663"/>
            <a:ext cx="8821737" cy="51863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An activity that provides the process with no competitive advantage and which can be discarded without influencing the final outcome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It </a:t>
            </a:r>
            <a:r>
              <a:rPr lang="en-US" dirty="0">
                <a:solidFill>
                  <a:srgbClr val="000000"/>
                </a:solidFill>
              </a:rPr>
              <a:t>includes any of the following activities – rework, multiple signatures, counting, handling, checking, inspecting, transporting, down-time, delaying, </a:t>
            </a:r>
            <a:r>
              <a:rPr lang="en-US" dirty="0" smtClean="0">
                <a:solidFill>
                  <a:srgbClr val="000000"/>
                </a:solidFill>
              </a:rPr>
              <a:t>storing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+mn-ea"/>
              </a:rPr>
              <a:t>e.g.: Standing in queue to submit an application form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493225" y="3059080"/>
            <a:ext cx="8229600" cy="2534896"/>
            <a:chOff x="432" y="1911"/>
            <a:chExt cx="5184" cy="1489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432" y="1911"/>
              <a:ext cx="5088" cy="1489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800">
                <a:solidFill>
                  <a:srgbClr val="336699"/>
                </a:solidFill>
                <a:latin typeface="Arial Narrow" pitchFamily="34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968" y="3028"/>
              <a:ext cx="3552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Getting ready to perform a task / Prepare to do work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432" y="2283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1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432" y="2656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1968" y="1911"/>
              <a:ext cx="3600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Moving people, information and/or things from one location to </a:t>
              </a:r>
              <a:r>
                <a:rPr lang="en-US" b="1" dirty="0">
                  <a:solidFill>
                    <a:srgbClr val="000000"/>
                  </a:solidFill>
                  <a:latin typeface="Arial Narrow" pitchFamily="34" charset="0"/>
                </a:rPr>
                <a:t>another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" y="3028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1968" y="2656"/>
              <a:ext cx="3648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Ensuring a task was performed correctly / Checking / Reviewing</a:t>
              </a: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>
              <a:off x="432" y="3400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dirty="0">
                  <a:solidFill>
                    <a:srgbClr val="000000"/>
                  </a:solidFill>
                  <a:latin typeface="Arial Narrow" pitchFamily="34" charset="0"/>
                </a:rPr>
                <a:t>Rework</a:t>
              </a: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; unnecessary or duplicate performance of a task </a:t>
              </a: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584" y="1911"/>
              <a:ext cx="0" cy="1489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88" y="3028"/>
              <a:ext cx="1096" cy="32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b="1" dirty="0">
                  <a:solidFill>
                    <a:srgbClr val="000000"/>
                  </a:solidFill>
                  <a:latin typeface="Arial Narrow" pitchFamily="34" charset="0"/>
                </a:rPr>
                <a:t>Preparation</a:t>
              </a: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632" y="1911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>
                  <a:solidFill>
                    <a:schemeClr val="bg1"/>
                  </a:solidFill>
                  <a:latin typeface="Arial Narrow" pitchFamily="34" charset="0"/>
                </a:rPr>
                <a:t>T</a:t>
              </a: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>
                  <a:solidFill>
                    <a:schemeClr val="bg1"/>
                  </a:solidFill>
                  <a:latin typeface="Arial Narrow" pitchFamily="34" charset="0"/>
                </a:rPr>
                <a:t>R</a:t>
              </a: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640" y="3028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>
                  <a:solidFill>
                    <a:schemeClr val="bg1"/>
                  </a:solidFill>
                  <a:latin typeface="Arial Narrow" pitchFamily="34" charset="0"/>
                </a:rPr>
                <a:t>P</a:t>
              </a: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632" y="2656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>
                  <a:solidFill>
                    <a:schemeClr val="bg1"/>
                  </a:solidFill>
                  <a:latin typeface="Arial Narrow" pitchFamily="34" charset="0"/>
                </a:rPr>
                <a:t>I</a:t>
              </a: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432" y="2283"/>
              <a:ext cx="1152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18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" name="Text Box 29"/>
            <p:cNvSpPr txBox="1">
              <a:spLocks noChangeArrowheads="1"/>
            </p:cNvSpPr>
            <p:nvPr/>
          </p:nvSpPr>
          <p:spPr bwMode="auto">
            <a:xfrm>
              <a:off x="480" y="1911"/>
              <a:ext cx="1152" cy="4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b="1" dirty="0">
                  <a:solidFill>
                    <a:srgbClr val="000000"/>
                  </a:solidFill>
                  <a:latin typeface="Arial Narrow" pitchFamily="34" charset="0"/>
                </a:rPr>
                <a:t>Transport / Handling	</a:t>
              </a:r>
            </a:p>
          </p:txBody>
        </p:sp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480" y="2656"/>
              <a:ext cx="1152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b="1" dirty="0">
                  <a:solidFill>
                    <a:srgbClr val="000000"/>
                  </a:solidFill>
                  <a:latin typeface="Arial Narrow" pitchFamily="34" charset="0"/>
                </a:rPr>
                <a:t>Inspect ion / Verification </a:t>
              </a: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472" y="2283"/>
              <a:ext cx="1056" cy="2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en-GB"/>
              </a:defPPr>
              <a:lvl1pPr eaLnBrk="0" hangingPunct="0">
                <a:spcBef>
                  <a:spcPct val="50000"/>
                </a:spcBef>
                <a:buSzTx/>
                <a:buFontTx/>
                <a:buNone/>
                <a:defRPr sz="1800" b="1">
                  <a:solidFill>
                    <a:srgbClr val="000000"/>
                  </a:solidFill>
                  <a:latin typeface="Arial Narrow" pitchFamily="34" charset="0"/>
                </a:defRPr>
              </a:lvl1pPr>
            </a:lstStyle>
            <a:p>
              <a:r>
                <a:rPr lang="en-US" dirty="0"/>
                <a:t>Redundancy  /           Duplication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337" y="1386850"/>
          <a:ext cx="8847137" cy="43529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8769"/>
                <a:gridCol w="1540057"/>
                <a:gridCol w="3391403"/>
                <a:gridCol w="2686908"/>
              </a:tblGrid>
              <a:tr h="62184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Symbol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Notation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Usage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Example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  Activity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Changes the state of the product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Sanction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loan, Dispatch of passport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Inspect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Checking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Scrutiny of file against checklist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Transport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File</a:t>
                      </a:r>
                      <a:r>
                        <a:rPr lang="en-US" sz="1400" baseline="0" dirty="0"/>
                        <a:t> movement from desk to desk (within or across departments)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File sent from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Verification team to Data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Entry team 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Storage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entry in Excel or</a:t>
                      </a:r>
                      <a:r>
                        <a:rPr lang="en-US" sz="1400" baseline="0" dirty="0"/>
                        <a:t> System, writing on paper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Data Entry of file into system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Delay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File waiting for processing, or user waiting for 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Files piled up on desk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/ wait for file to come from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verification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Decision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 / No decision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Allow deviation / is file complete as per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checklist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160338" y="242263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activities can be classified into VA / NVA for the purpose of reduction of NVAs</a:t>
            </a: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422275" y="5899319"/>
            <a:ext cx="8264525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defRPr/>
            </a:pPr>
            <a:r>
              <a:rPr lang="en-US" sz="1600" b="1" i="1" dirty="0">
                <a:solidFill>
                  <a:schemeClr val="tx1"/>
                </a:solidFill>
                <a:latin typeface="+mj-lt"/>
                <a:cs typeface="Arial" charset="0"/>
              </a:rPr>
              <a:t>Note: Not every process is Value Added;  Not all NVAs can be eliminated</a:t>
            </a:r>
          </a:p>
        </p:txBody>
      </p:sp>
      <p:sp>
        <p:nvSpPr>
          <p:cNvPr id="45107" name="Oval 3"/>
          <p:cNvSpPr>
            <a:spLocks noChangeArrowheads="1"/>
          </p:cNvSpPr>
          <p:nvPr/>
        </p:nvSpPr>
        <p:spPr bwMode="auto">
          <a:xfrm>
            <a:off x="580242" y="2144613"/>
            <a:ext cx="415925" cy="298450"/>
          </a:xfrm>
          <a:prstGeom prst="ellipse">
            <a:avLst/>
          </a:prstGeom>
          <a:solidFill>
            <a:srgbClr val="33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8" name="AutoShape 4"/>
          <p:cNvSpPr>
            <a:spLocks noChangeArrowheads="1"/>
          </p:cNvSpPr>
          <p:nvPr/>
        </p:nvSpPr>
        <p:spPr bwMode="auto">
          <a:xfrm rot="16200000" flipH="1">
            <a:off x="627867" y="3273325"/>
            <a:ext cx="319087" cy="582613"/>
          </a:xfrm>
          <a:prstGeom prst="downArrow">
            <a:avLst>
              <a:gd name="adj1" fmla="val 50000"/>
              <a:gd name="adj2" fmla="val 4564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9" name="Rectangle 5"/>
          <p:cNvSpPr>
            <a:spLocks noChangeArrowheads="1"/>
          </p:cNvSpPr>
          <p:nvPr/>
        </p:nvSpPr>
        <p:spPr bwMode="auto">
          <a:xfrm>
            <a:off x="454829" y="2797075"/>
            <a:ext cx="666750" cy="200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0" name="Freeform 6"/>
          <p:cNvSpPr>
            <a:spLocks/>
          </p:cNvSpPr>
          <p:nvPr/>
        </p:nvSpPr>
        <p:spPr bwMode="auto">
          <a:xfrm>
            <a:off x="470582" y="3978783"/>
            <a:ext cx="600075" cy="247650"/>
          </a:xfrm>
          <a:custGeom>
            <a:avLst/>
            <a:gdLst>
              <a:gd name="T0" fmla="*/ 2147483647 w 346"/>
              <a:gd name="T1" fmla="*/ 2147483647 h 179"/>
              <a:gd name="T2" fmla="*/ 2147483647 w 346"/>
              <a:gd name="T3" fmla="*/ 0 h 179"/>
              <a:gd name="T4" fmla="*/ 0 w 346"/>
              <a:gd name="T5" fmla="*/ 0 h 179"/>
              <a:gd name="T6" fmla="*/ 2147483647 w 346"/>
              <a:gd name="T7" fmla="*/ 2147483647 h 179"/>
              <a:gd name="T8" fmla="*/ 0 60000 65536"/>
              <a:gd name="T9" fmla="*/ 0 60000 65536"/>
              <a:gd name="T10" fmla="*/ 0 60000 65536"/>
              <a:gd name="T11" fmla="*/ 0 60000 65536"/>
              <a:gd name="T12" fmla="*/ 0 w 346"/>
              <a:gd name="T13" fmla="*/ 0 h 179"/>
              <a:gd name="T14" fmla="*/ 346 w 346"/>
              <a:gd name="T15" fmla="*/ 179 h 1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6" h="179">
                <a:moveTo>
                  <a:pt x="166" y="179"/>
                </a:moveTo>
                <a:lnTo>
                  <a:pt x="346" y="0"/>
                </a:lnTo>
                <a:lnTo>
                  <a:pt x="0" y="0"/>
                </a:lnTo>
                <a:lnTo>
                  <a:pt x="166" y="179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1" name="Freeform 7"/>
          <p:cNvSpPr>
            <a:spLocks/>
          </p:cNvSpPr>
          <p:nvPr/>
        </p:nvSpPr>
        <p:spPr bwMode="auto">
          <a:xfrm>
            <a:off x="521382" y="4624895"/>
            <a:ext cx="498475" cy="266700"/>
          </a:xfrm>
          <a:custGeom>
            <a:avLst/>
            <a:gdLst>
              <a:gd name="T0" fmla="*/ 2147483647 w 23"/>
              <a:gd name="T1" fmla="*/ 0 h 20"/>
              <a:gd name="T2" fmla="*/ 2147483647 w 23"/>
              <a:gd name="T3" fmla="*/ 2147483647 h 20"/>
              <a:gd name="T4" fmla="*/ 2147483647 w 23"/>
              <a:gd name="T5" fmla="*/ 2147483647 h 20"/>
              <a:gd name="T6" fmla="*/ 0 w 23"/>
              <a:gd name="T7" fmla="*/ 2147483647 h 20"/>
              <a:gd name="T8" fmla="*/ 0 w 23"/>
              <a:gd name="T9" fmla="*/ 0 h 20"/>
              <a:gd name="T10" fmla="*/ 2147483647 w 23"/>
              <a:gd name="T11" fmla="*/ 0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20"/>
              <a:gd name="T20" fmla="*/ 23 w 23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20">
                <a:moveTo>
                  <a:pt x="11" y="0"/>
                </a:moveTo>
                <a:cubicBezTo>
                  <a:pt x="18" y="0"/>
                  <a:pt x="23" y="4"/>
                  <a:pt x="23" y="10"/>
                </a:cubicBezTo>
                <a:cubicBezTo>
                  <a:pt x="23" y="16"/>
                  <a:pt x="18" y="20"/>
                  <a:pt x="11" y="20"/>
                </a:cubicBezTo>
                <a:lnTo>
                  <a:pt x="0" y="20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2" name="Freeform 8"/>
          <p:cNvSpPr>
            <a:spLocks/>
          </p:cNvSpPr>
          <p:nvPr/>
        </p:nvSpPr>
        <p:spPr bwMode="auto">
          <a:xfrm>
            <a:off x="521382" y="5215445"/>
            <a:ext cx="498475" cy="385763"/>
          </a:xfrm>
          <a:custGeom>
            <a:avLst/>
            <a:gdLst>
              <a:gd name="T0" fmla="*/ 2147483647 w 316"/>
              <a:gd name="T1" fmla="*/ 0 h 213"/>
              <a:gd name="T2" fmla="*/ 0 w 316"/>
              <a:gd name="T3" fmla="*/ 2147483647 h 213"/>
              <a:gd name="T4" fmla="*/ 2147483647 w 316"/>
              <a:gd name="T5" fmla="*/ 2147483647 h 213"/>
              <a:gd name="T6" fmla="*/ 2147483647 w 316"/>
              <a:gd name="T7" fmla="*/ 2147483647 h 213"/>
              <a:gd name="T8" fmla="*/ 2147483647 w 316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6"/>
              <a:gd name="T16" fmla="*/ 0 h 213"/>
              <a:gd name="T17" fmla="*/ 316 w 316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6" h="213">
                <a:moveTo>
                  <a:pt x="151" y="0"/>
                </a:moveTo>
                <a:lnTo>
                  <a:pt x="0" y="102"/>
                </a:lnTo>
                <a:lnTo>
                  <a:pt x="151" y="213"/>
                </a:lnTo>
                <a:lnTo>
                  <a:pt x="316" y="102"/>
                </a:lnTo>
                <a:lnTo>
                  <a:pt x="151" y="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Estimating the Value Added Ratio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Customer-Value Added (</a:t>
            </a:r>
            <a:r>
              <a:rPr lang="en-US" dirty="0" smtClean="0">
                <a:solidFill>
                  <a:srgbClr val="000000"/>
                </a:solidFill>
              </a:rPr>
              <a:t>CVA)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</a:t>
            </a:r>
            <a:r>
              <a:rPr lang="en-US" dirty="0">
                <a:solidFill>
                  <a:srgbClr val="000000"/>
                </a:solidFill>
              </a:rPr>
              <a:t>activity required to provide what the customer is paying for.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Business-Value Added (</a:t>
            </a:r>
            <a:r>
              <a:rPr lang="en-US" dirty="0" smtClean="0">
                <a:solidFill>
                  <a:srgbClr val="000000"/>
                </a:solidFill>
              </a:rPr>
              <a:t>BVA)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</a:t>
            </a:r>
            <a:r>
              <a:rPr lang="en-US" dirty="0">
                <a:solidFill>
                  <a:srgbClr val="000000"/>
                </a:solidFill>
              </a:rPr>
              <a:t>activity required by the business to serve the customer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Value Added ratio (VAR) </a:t>
            </a:r>
            <a:r>
              <a:rPr lang="en-US" dirty="0">
                <a:solidFill>
                  <a:srgbClr val="000000"/>
                </a:solidFill>
              </a:rPr>
              <a:t>= Sum of Active Time Spent on Value Added </a:t>
            </a:r>
            <a:r>
              <a:rPr lang="en-US" dirty="0" smtClean="0">
                <a:solidFill>
                  <a:srgbClr val="000000"/>
                </a:solidFill>
              </a:rPr>
              <a:t>Activities / Total </a:t>
            </a:r>
            <a:r>
              <a:rPr lang="en-US" dirty="0">
                <a:solidFill>
                  <a:srgbClr val="000000"/>
                </a:solidFill>
              </a:rPr>
              <a:t>Elapsed </a:t>
            </a:r>
            <a:r>
              <a:rPr lang="en-US" dirty="0" smtClean="0">
                <a:solidFill>
                  <a:srgbClr val="000000"/>
                </a:solidFill>
              </a:rPr>
              <a:t>Time * 100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Example: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Sum of Active Time Spent on Value Added Activities  = 1.5 hours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Total Elapsed Time = 2 days = 48 hours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VAR = (1.5 hours / 48 hours) x 100 = 3.1% 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38" y="377825"/>
            <a:ext cx="7961312" cy="755650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Identifying Non-Value Add activities</a:t>
            </a:r>
          </a:p>
        </p:txBody>
      </p:sp>
      <p:sp>
        <p:nvSpPr>
          <p:cNvPr id="891908" name="Rectangle 4"/>
          <p:cNvSpPr>
            <a:spLocks noChangeArrowheads="1"/>
          </p:cNvSpPr>
          <p:nvPr/>
        </p:nvSpPr>
        <p:spPr bwMode="blackWhite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 anchor="ctr">
            <a:spAutoFit/>
          </a:bodyPr>
          <a:lstStyle/>
          <a:p>
            <a:endParaRPr lang="en-US"/>
          </a:p>
        </p:txBody>
      </p:sp>
      <p:sp>
        <p:nvSpPr>
          <p:cNvPr id="891945" name="Rectangle 41"/>
          <p:cNvSpPr>
            <a:spLocks noChangeArrowheads="1"/>
          </p:cNvSpPr>
          <p:nvPr/>
        </p:nvSpPr>
        <p:spPr bwMode="black">
          <a:xfrm>
            <a:off x="2873375" y="966788"/>
            <a:ext cx="568166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dirty="0">
                <a:solidFill>
                  <a:srgbClr val="000000"/>
                </a:solidFill>
              </a:rPr>
              <a:t>Railways – Ticket </a:t>
            </a:r>
            <a:r>
              <a:rPr lang="en-GB" sz="2400" dirty="0" smtClean="0">
                <a:solidFill>
                  <a:srgbClr val="000000"/>
                </a:solidFill>
              </a:rPr>
              <a:t>booking at counter</a:t>
            </a:r>
            <a:endParaRPr lang="en-GB" sz="2400" dirty="0">
              <a:solidFill>
                <a:srgbClr val="000000"/>
              </a:solidFill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628650" y="1430337"/>
            <a:ext cx="7926388" cy="5083175"/>
            <a:chOff x="396" y="901"/>
            <a:chExt cx="4993" cy="3202"/>
          </a:xfrm>
        </p:grpSpPr>
        <p:sp>
          <p:nvSpPr>
            <p:cNvPr id="891907" name="Rectangle 3"/>
            <p:cNvSpPr>
              <a:spLocks noChangeArrowheads="1"/>
            </p:cNvSpPr>
            <p:nvPr/>
          </p:nvSpPr>
          <p:spPr bwMode="auto">
            <a:xfrm>
              <a:off x="576" y="3815"/>
              <a:ext cx="8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2400" b="1">
                  <a:solidFill>
                    <a:schemeClr val="bg1"/>
                  </a:solidFill>
                </a:rPr>
                <a:t>Before</a:t>
              </a:r>
            </a:p>
          </p:txBody>
        </p:sp>
        <p:sp>
          <p:nvSpPr>
            <p:cNvPr id="891909" name="Rectangle 5"/>
            <p:cNvSpPr>
              <a:spLocks noChangeArrowheads="1"/>
            </p:cNvSpPr>
            <p:nvPr/>
          </p:nvSpPr>
          <p:spPr bwMode="auto">
            <a:xfrm>
              <a:off x="437" y="901"/>
              <a:ext cx="4952" cy="270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90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78" y="2564"/>
              <a:ext cx="1297" cy="1027"/>
              <a:chOff x="2520" y="4680"/>
              <a:chExt cx="2592" cy="2055"/>
            </a:xfrm>
          </p:grpSpPr>
          <p:sp>
            <p:nvSpPr>
              <p:cNvPr id="891912" name="Freeform 8"/>
              <p:cNvSpPr>
                <a:spLocks/>
              </p:cNvSpPr>
              <p:nvPr/>
            </p:nvSpPr>
            <p:spPr bwMode="auto">
              <a:xfrm>
                <a:off x="2520" y="4680"/>
                <a:ext cx="2592" cy="2055"/>
              </a:xfrm>
              <a:custGeom>
                <a:avLst/>
                <a:gdLst/>
                <a:ahLst/>
                <a:cxnLst>
                  <a:cxn ang="0">
                    <a:pos x="632" y="287"/>
                  </a:cxn>
                  <a:cxn ang="0">
                    <a:pos x="451" y="219"/>
                  </a:cxn>
                  <a:cxn ang="0">
                    <a:pos x="425" y="315"/>
                  </a:cxn>
                  <a:cxn ang="0">
                    <a:pos x="48" y="201"/>
                  </a:cxn>
                  <a:cxn ang="0">
                    <a:pos x="322" y="431"/>
                  </a:cxn>
                  <a:cxn ang="0">
                    <a:pos x="110" y="467"/>
                  </a:cxn>
                  <a:cxn ang="0">
                    <a:pos x="307" y="565"/>
                  </a:cxn>
                  <a:cxn ang="0">
                    <a:pos x="0" y="708"/>
                  </a:cxn>
                  <a:cxn ang="0">
                    <a:pos x="404" y="642"/>
                  </a:cxn>
                  <a:cxn ang="0">
                    <a:pos x="290" y="796"/>
                  </a:cxn>
                  <a:cxn ang="0">
                    <a:pos x="530" y="731"/>
                  </a:cxn>
                  <a:cxn ang="0">
                    <a:pos x="596" y="947"/>
                  </a:cxn>
                  <a:cxn ang="0">
                    <a:pos x="661" y="731"/>
                  </a:cxn>
                  <a:cxn ang="0">
                    <a:pos x="845" y="825"/>
                  </a:cxn>
                  <a:cxn ang="0">
                    <a:pos x="876" y="690"/>
                  </a:cxn>
                  <a:cxn ang="0">
                    <a:pos x="1271" y="840"/>
                  </a:cxn>
                  <a:cxn ang="0">
                    <a:pos x="943" y="586"/>
                  </a:cxn>
                  <a:cxn ang="0">
                    <a:pos x="1127" y="524"/>
                  </a:cxn>
                  <a:cxn ang="0">
                    <a:pos x="983" y="448"/>
                  </a:cxn>
                  <a:cxn ang="0">
                    <a:pos x="1181" y="286"/>
                  </a:cxn>
                  <a:cxn ang="0">
                    <a:pos x="894" y="330"/>
                  </a:cxn>
                  <a:cxn ang="0">
                    <a:pos x="889" y="216"/>
                  </a:cxn>
                  <a:cxn ang="0">
                    <a:pos x="770" y="267"/>
                  </a:cxn>
                  <a:cxn ang="0">
                    <a:pos x="717" y="0"/>
                  </a:cxn>
                  <a:cxn ang="0">
                    <a:pos x="632" y="287"/>
                  </a:cxn>
                </a:cxnLst>
                <a:rect l="0" t="0" r="r" b="b"/>
                <a:pathLst>
                  <a:path w="1272" h="948">
                    <a:moveTo>
                      <a:pt x="632" y="287"/>
                    </a:moveTo>
                    <a:lnTo>
                      <a:pt x="451" y="219"/>
                    </a:lnTo>
                    <a:lnTo>
                      <a:pt x="425" y="315"/>
                    </a:lnTo>
                    <a:lnTo>
                      <a:pt x="48" y="201"/>
                    </a:lnTo>
                    <a:lnTo>
                      <a:pt x="322" y="431"/>
                    </a:lnTo>
                    <a:lnTo>
                      <a:pt x="110" y="467"/>
                    </a:lnTo>
                    <a:lnTo>
                      <a:pt x="307" y="565"/>
                    </a:lnTo>
                    <a:lnTo>
                      <a:pt x="0" y="708"/>
                    </a:lnTo>
                    <a:lnTo>
                      <a:pt x="404" y="642"/>
                    </a:lnTo>
                    <a:lnTo>
                      <a:pt x="290" y="796"/>
                    </a:lnTo>
                    <a:lnTo>
                      <a:pt x="530" y="731"/>
                    </a:lnTo>
                    <a:lnTo>
                      <a:pt x="596" y="947"/>
                    </a:lnTo>
                    <a:lnTo>
                      <a:pt x="661" y="731"/>
                    </a:lnTo>
                    <a:lnTo>
                      <a:pt x="845" y="825"/>
                    </a:lnTo>
                    <a:lnTo>
                      <a:pt x="876" y="690"/>
                    </a:lnTo>
                    <a:lnTo>
                      <a:pt x="1271" y="840"/>
                    </a:lnTo>
                    <a:lnTo>
                      <a:pt x="943" y="586"/>
                    </a:lnTo>
                    <a:lnTo>
                      <a:pt x="1127" y="524"/>
                    </a:lnTo>
                    <a:lnTo>
                      <a:pt x="983" y="448"/>
                    </a:lnTo>
                    <a:lnTo>
                      <a:pt x="1181" y="286"/>
                    </a:lnTo>
                    <a:lnTo>
                      <a:pt x="894" y="330"/>
                    </a:lnTo>
                    <a:lnTo>
                      <a:pt x="889" y="216"/>
                    </a:lnTo>
                    <a:lnTo>
                      <a:pt x="770" y="267"/>
                    </a:lnTo>
                    <a:lnTo>
                      <a:pt x="717" y="0"/>
                    </a:lnTo>
                    <a:lnTo>
                      <a:pt x="632" y="28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>
                <a:noFill/>
                <a:round/>
                <a:headEnd/>
                <a:tailEnd/>
              </a:ln>
              <a:effectLst>
                <a:outerShdw dist="107763" dir="2700000" algn="ctr" rotWithShape="0">
                  <a:srgbClr val="B2B2B2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1913" name="Rectangle 9"/>
              <p:cNvSpPr>
                <a:spLocks noChangeArrowheads="1"/>
              </p:cNvSpPr>
              <p:nvPr/>
            </p:nvSpPr>
            <p:spPr bwMode="auto">
              <a:xfrm>
                <a:off x="3157" y="5525"/>
                <a:ext cx="12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59849" tIns="29925" rIns="59849" bIns="29925">
                <a:spAutoFit/>
              </a:bodyPr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GB" sz="1500" b="1" dirty="0">
                    <a:solidFill>
                      <a:srgbClr val="000000"/>
                    </a:solidFill>
                    <a:cs typeface="Times New Roman" pitchFamily="18" charset="0"/>
                  </a:rPr>
                  <a:t>Existing</a:t>
                </a:r>
                <a:endParaRPr lang="en-GB" sz="18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1914" name="Rectangle 10"/>
            <p:cNvSpPr>
              <a:spLocks noChangeArrowheads="1"/>
            </p:cNvSpPr>
            <p:nvPr/>
          </p:nvSpPr>
          <p:spPr bwMode="auto">
            <a:xfrm>
              <a:off x="2946" y="1048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5" name="Line 11"/>
            <p:cNvSpPr>
              <a:spLocks noChangeShapeType="1"/>
            </p:cNvSpPr>
            <p:nvPr/>
          </p:nvSpPr>
          <p:spPr bwMode="auto">
            <a:xfrm flipH="1">
              <a:off x="2741" y="2200"/>
              <a:ext cx="338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6" name="Line 12"/>
            <p:cNvSpPr>
              <a:spLocks noChangeShapeType="1"/>
            </p:cNvSpPr>
            <p:nvPr/>
          </p:nvSpPr>
          <p:spPr bwMode="auto">
            <a:xfrm>
              <a:off x="4551" y="1577"/>
              <a:ext cx="2" cy="356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7" name="Rectangle 13"/>
            <p:cNvSpPr>
              <a:spLocks noChangeArrowheads="1"/>
            </p:cNvSpPr>
            <p:nvPr/>
          </p:nvSpPr>
          <p:spPr bwMode="auto">
            <a:xfrm>
              <a:off x="2952" y="2801"/>
              <a:ext cx="947" cy="625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8" name="Rectangle 14"/>
            <p:cNvSpPr>
              <a:spLocks noChangeArrowheads="1"/>
            </p:cNvSpPr>
            <p:nvPr/>
          </p:nvSpPr>
          <p:spPr bwMode="auto">
            <a:xfrm>
              <a:off x="2945" y="1937"/>
              <a:ext cx="901" cy="58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9" name="Rectangle 15"/>
            <p:cNvSpPr>
              <a:spLocks noChangeArrowheads="1"/>
            </p:cNvSpPr>
            <p:nvPr/>
          </p:nvSpPr>
          <p:spPr bwMode="auto">
            <a:xfrm>
              <a:off x="4114" y="1923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0" name="Freeform 16"/>
            <p:cNvSpPr>
              <a:spLocks/>
            </p:cNvSpPr>
            <p:nvPr/>
          </p:nvSpPr>
          <p:spPr bwMode="auto">
            <a:xfrm>
              <a:off x="2347" y="2177"/>
              <a:ext cx="103" cy="49"/>
            </a:xfrm>
            <a:custGeom>
              <a:avLst/>
              <a:gdLst/>
              <a:ahLst/>
              <a:cxnLst>
                <a:cxn ang="0">
                  <a:pos x="119" y="55"/>
                </a:cxn>
                <a:cxn ang="0">
                  <a:pos x="0" y="27"/>
                </a:cxn>
                <a:cxn ang="0">
                  <a:pos x="119" y="0"/>
                </a:cxn>
                <a:cxn ang="0">
                  <a:pos x="119" y="55"/>
                </a:cxn>
              </a:cxnLst>
              <a:rect l="0" t="0" r="r" b="b"/>
              <a:pathLst>
                <a:path w="120" h="56">
                  <a:moveTo>
                    <a:pt x="119" y="55"/>
                  </a:moveTo>
                  <a:lnTo>
                    <a:pt x="0" y="27"/>
                  </a:lnTo>
                  <a:lnTo>
                    <a:pt x="119" y="0"/>
                  </a:lnTo>
                  <a:lnTo>
                    <a:pt x="119" y="5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1921" name="Line 17"/>
            <p:cNvSpPr>
              <a:spLocks noChangeShapeType="1"/>
            </p:cNvSpPr>
            <p:nvPr/>
          </p:nvSpPr>
          <p:spPr bwMode="auto">
            <a:xfrm flipH="1">
              <a:off x="1661" y="2200"/>
              <a:ext cx="277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2" name="Line 18"/>
            <p:cNvSpPr>
              <a:spLocks noChangeShapeType="1"/>
            </p:cNvSpPr>
            <p:nvPr/>
          </p:nvSpPr>
          <p:spPr bwMode="auto">
            <a:xfrm>
              <a:off x="3842" y="1365"/>
              <a:ext cx="210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3" name="Line 19"/>
            <p:cNvSpPr>
              <a:spLocks noChangeShapeType="1"/>
            </p:cNvSpPr>
            <p:nvPr/>
          </p:nvSpPr>
          <p:spPr bwMode="auto">
            <a:xfrm>
              <a:off x="2708" y="1365"/>
              <a:ext cx="235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4" name="Rectangle 20"/>
            <p:cNvSpPr>
              <a:spLocks noChangeArrowheads="1"/>
            </p:cNvSpPr>
            <p:nvPr/>
          </p:nvSpPr>
          <p:spPr bwMode="auto">
            <a:xfrm>
              <a:off x="1852" y="1033"/>
              <a:ext cx="900" cy="630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5" name="Rectangle 21"/>
            <p:cNvSpPr>
              <a:spLocks noChangeArrowheads="1"/>
            </p:cNvSpPr>
            <p:nvPr/>
          </p:nvSpPr>
          <p:spPr bwMode="auto">
            <a:xfrm>
              <a:off x="723" y="1933"/>
              <a:ext cx="899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6" name="Rectangle 22"/>
            <p:cNvSpPr>
              <a:spLocks noChangeArrowheads="1"/>
            </p:cNvSpPr>
            <p:nvPr/>
          </p:nvSpPr>
          <p:spPr bwMode="auto">
            <a:xfrm>
              <a:off x="1810" y="1933"/>
              <a:ext cx="901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7" name="Rectangle 23"/>
            <p:cNvSpPr>
              <a:spLocks noChangeArrowheads="1"/>
            </p:cNvSpPr>
            <p:nvPr/>
          </p:nvSpPr>
          <p:spPr bwMode="auto">
            <a:xfrm>
              <a:off x="1849" y="1133"/>
              <a:ext cx="903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Collection and filling of application form by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28" name="Rectangle 24"/>
            <p:cNvSpPr>
              <a:spLocks noChangeArrowheads="1"/>
            </p:cNvSpPr>
            <p:nvPr/>
          </p:nvSpPr>
          <p:spPr bwMode="auto">
            <a:xfrm>
              <a:off x="4151" y="1962"/>
              <a:ext cx="852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Confirmation of ticket details from customer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29" name="Rectangle 25"/>
            <p:cNvSpPr>
              <a:spLocks noChangeArrowheads="1"/>
            </p:cNvSpPr>
            <p:nvPr/>
          </p:nvSpPr>
          <p:spPr bwMode="auto">
            <a:xfrm>
              <a:off x="723" y="1966"/>
              <a:ext cx="904" cy="50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Booking</a:t>
              </a:r>
              <a:r>
                <a:rPr lang="en-GB" sz="1000" dirty="0">
                  <a:solidFill>
                    <a:srgbClr val="000000"/>
                  </a:solidFill>
                  <a:cs typeface="Times New Roman" pitchFamily="18" charset="0"/>
                </a:rPr>
                <a:t> and </a:t>
              </a: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printing of ticket on government stationary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0" name="Rectangle 26"/>
            <p:cNvSpPr>
              <a:spLocks noChangeArrowheads="1"/>
            </p:cNvSpPr>
            <p:nvPr/>
          </p:nvSpPr>
          <p:spPr bwMode="auto">
            <a:xfrm>
              <a:off x="1820" y="2017"/>
              <a:ext cx="931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Clerk receiving payment from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31" name="Rectangle 27"/>
            <p:cNvSpPr>
              <a:spLocks noChangeArrowheads="1"/>
            </p:cNvSpPr>
            <p:nvPr/>
          </p:nvSpPr>
          <p:spPr bwMode="auto">
            <a:xfrm>
              <a:off x="2952" y="2036"/>
              <a:ext cx="816" cy="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Checking availability </a:t>
              </a:r>
              <a:endParaRPr lang="en-GB" sz="1200" dirty="0">
                <a:solidFill>
                  <a:srgbClr val="000000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of ticket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2" name="Rectangle 28"/>
            <p:cNvSpPr>
              <a:spLocks noChangeArrowheads="1"/>
            </p:cNvSpPr>
            <p:nvPr/>
          </p:nvSpPr>
          <p:spPr bwMode="auto">
            <a:xfrm>
              <a:off x="3039" y="2864"/>
              <a:ext cx="729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Customer plans alternate ticket</a:t>
              </a:r>
              <a:r>
                <a:rPr lang="en-GB" sz="10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n-GB" sz="1800" dirty="0">
                <a:solidFill>
                  <a:srgbClr val="000000"/>
                </a:solidFill>
              </a:endParaRPr>
            </a:p>
          </p:txBody>
        </p:sp>
        <p:sp>
          <p:nvSpPr>
            <p:cNvPr id="891933" name="Text Box 29"/>
            <p:cNvSpPr txBox="1">
              <a:spLocks noChangeArrowheads="1"/>
            </p:cNvSpPr>
            <p:nvPr/>
          </p:nvSpPr>
          <p:spPr bwMode="auto">
            <a:xfrm>
              <a:off x="2934" y="1123"/>
              <a:ext cx="930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Waiting in queue by customer to submit form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4" name="Rectangle 30"/>
            <p:cNvSpPr>
              <a:spLocks noChangeArrowheads="1"/>
            </p:cNvSpPr>
            <p:nvPr/>
          </p:nvSpPr>
          <p:spPr bwMode="auto">
            <a:xfrm>
              <a:off x="700" y="1048"/>
              <a:ext cx="876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lIns="59436" tIns="29718" rIns="59436" bIns="29718" anchor="ctr"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Customer goes to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Railway Ticket 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booking counter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91935" name="Line 31"/>
            <p:cNvSpPr>
              <a:spLocks noChangeShapeType="1"/>
            </p:cNvSpPr>
            <p:nvPr/>
          </p:nvSpPr>
          <p:spPr bwMode="auto">
            <a:xfrm>
              <a:off x="1581" y="1363"/>
              <a:ext cx="271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36" name="Line 32"/>
            <p:cNvSpPr>
              <a:spLocks noChangeShapeType="1"/>
            </p:cNvSpPr>
            <p:nvPr/>
          </p:nvSpPr>
          <p:spPr bwMode="auto">
            <a:xfrm>
              <a:off x="3402" y="2534"/>
              <a:ext cx="2" cy="267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37" name="Text Box 33"/>
            <p:cNvSpPr txBox="1">
              <a:spLocks noChangeArrowheads="1"/>
            </p:cNvSpPr>
            <p:nvPr/>
          </p:nvSpPr>
          <p:spPr bwMode="auto">
            <a:xfrm>
              <a:off x="2741" y="2198"/>
              <a:ext cx="443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000">
                  <a:solidFill>
                    <a:srgbClr val="FFCC00"/>
                  </a:solidFill>
                  <a:cs typeface="Times New Roman" pitchFamily="18" charset="0"/>
                </a:rPr>
                <a:t>Yes</a:t>
              </a:r>
              <a:endParaRPr lang="en-GB" sz="1800">
                <a:solidFill>
                  <a:srgbClr val="FFCC00"/>
                </a:solidFill>
              </a:endParaRPr>
            </a:p>
          </p:txBody>
        </p:sp>
        <p:sp>
          <p:nvSpPr>
            <p:cNvPr id="891938" name="Text Box 34"/>
            <p:cNvSpPr txBox="1">
              <a:spLocks noChangeArrowheads="1"/>
            </p:cNvSpPr>
            <p:nvPr/>
          </p:nvSpPr>
          <p:spPr bwMode="auto">
            <a:xfrm>
              <a:off x="4553" y="2534"/>
              <a:ext cx="360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000">
                  <a:solidFill>
                    <a:srgbClr val="FFCC00"/>
                  </a:solidFill>
                  <a:cs typeface="Times New Roman" pitchFamily="18" charset="0"/>
                </a:rPr>
                <a:t>No</a:t>
              </a:r>
              <a:endParaRPr lang="en-GB" sz="1800">
                <a:solidFill>
                  <a:srgbClr val="FFCC00"/>
                </a:solidFill>
              </a:endParaRPr>
            </a:p>
          </p:txBody>
        </p:sp>
        <p:sp>
          <p:nvSpPr>
            <p:cNvPr id="891939" name="Line 35"/>
            <p:cNvSpPr>
              <a:spLocks noChangeShapeType="1"/>
            </p:cNvSpPr>
            <p:nvPr/>
          </p:nvSpPr>
          <p:spPr bwMode="auto">
            <a:xfrm flipH="1">
              <a:off x="4553" y="1753"/>
              <a:ext cx="675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0" name="Line 36"/>
            <p:cNvSpPr>
              <a:spLocks noChangeShapeType="1"/>
            </p:cNvSpPr>
            <p:nvPr/>
          </p:nvSpPr>
          <p:spPr bwMode="auto">
            <a:xfrm flipV="1">
              <a:off x="5228" y="1753"/>
              <a:ext cx="0" cy="1395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1" name="Rectangle 37"/>
            <p:cNvSpPr>
              <a:spLocks noChangeArrowheads="1"/>
            </p:cNvSpPr>
            <p:nvPr/>
          </p:nvSpPr>
          <p:spPr bwMode="auto">
            <a:xfrm>
              <a:off x="4060" y="1049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2" name="Text Box 38"/>
            <p:cNvSpPr txBox="1">
              <a:spLocks noChangeArrowheads="1"/>
            </p:cNvSpPr>
            <p:nvPr/>
          </p:nvSpPr>
          <p:spPr bwMode="auto">
            <a:xfrm>
              <a:off x="4048" y="1124"/>
              <a:ext cx="930" cy="50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Submission of filled application form to clerk at booking counter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43" name="Line 39"/>
            <p:cNvSpPr>
              <a:spLocks noChangeShapeType="1"/>
            </p:cNvSpPr>
            <p:nvPr/>
          </p:nvSpPr>
          <p:spPr bwMode="auto">
            <a:xfrm flipH="1">
              <a:off x="3864" y="2218"/>
              <a:ext cx="263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4" name="Line 40"/>
            <p:cNvSpPr>
              <a:spLocks noChangeShapeType="1"/>
            </p:cNvSpPr>
            <p:nvPr/>
          </p:nvSpPr>
          <p:spPr bwMode="blackWhite">
            <a:xfrm flipH="1">
              <a:off x="3864" y="3148"/>
              <a:ext cx="1364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lIns="63500" tIns="0" rIns="64800" bIns="0"/>
            <a:lstStyle/>
            <a:p>
              <a:endParaRPr lang="en-US"/>
            </a:p>
          </p:txBody>
        </p:sp>
        <p:sp>
          <p:nvSpPr>
            <p:cNvPr id="891946" name="Text Box 42"/>
            <p:cNvSpPr txBox="1">
              <a:spLocks noChangeArrowheads="1"/>
            </p:cNvSpPr>
            <p:nvPr/>
          </p:nvSpPr>
          <p:spPr bwMode="blackWhite">
            <a:xfrm>
              <a:off x="396" y="3685"/>
              <a:ext cx="415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0" rIns="6480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GB" sz="1800">
                  <a:solidFill>
                    <a:schemeClr val="folHlink"/>
                  </a:solidFill>
                </a:rPr>
                <a:t>Average time taken to book a ticket: 2 to 3 hours</a:t>
              </a:r>
            </a:p>
          </p:txBody>
        </p:sp>
      </p:grpSp>
      <p:sp>
        <p:nvSpPr>
          <p:cNvPr id="891947" name="Line 43"/>
          <p:cNvSpPr>
            <a:spLocks noChangeShapeType="1"/>
          </p:cNvSpPr>
          <p:nvPr/>
        </p:nvSpPr>
        <p:spPr bwMode="auto">
          <a:xfrm flipV="1">
            <a:off x="914400" y="1639888"/>
            <a:ext cx="1722438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49" name="Line 45"/>
          <p:cNvSpPr>
            <a:spLocks noChangeShapeType="1"/>
          </p:cNvSpPr>
          <p:nvPr/>
        </p:nvSpPr>
        <p:spPr bwMode="auto">
          <a:xfrm>
            <a:off x="1022350" y="1601788"/>
            <a:ext cx="1614488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0" name="Line 46"/>
          <p:cNvSpPr>
            <a:spLocks noChangeShapeType="1"/>
          </p:cNvSpPr>
          <p:nvPr/>
        </p:nvSpPr>
        <p:spPr bwMode="auto">
          <a:xfrm>
            <a:off x="4624388" y="1690688"/>
            <a:ext cx="1614487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1" name="Line 47"/>
          <p:cNvSpPr>
            <a:spLocks noChangeShapeType="1"/>
          </p:cNvSpPr>
          <p:nvPr/>
        </p:nvSpPr>
        <p:spPr bwMode="auto">
          <a:xfrm flipV="1">
            <a:off x="4541838" y="1690688"/>
            <a:ext cx="1722437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2" name="Line 48"/>
          <p:cNvSpPr>
            <a:spLocks noChangeShapeType="1"/>
          </p:cNvSpPr>
          <p:nvPr/>
        </p:nvSpPr>
        <p:spPr bwMode="auto">
          <a:xfrm>
            <a:off x="6492875" y="3076575"/>
            <a:ext cx="1614488" cy="1039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3" name="Line 49"/>
          <p:cNvSpPr>
            <a:spLocks noChangeShapeType="1"/>
          </p:cNvSpPr>
          <p:nvPr/>
        </p:nvSpPr>
        <p:spPr bwMode="auto">
          <a:xfrm flipV="1">
            <a:off x="6410325" y="3076575"/>
            <a:ext cx="1722438" cy="950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4" name="Line 50"/>
          <p:cNvSpPr>
            <a:spLocks noChangeShapeType="1"/>
          </p:cNvSpPr>
          <p:nvPr/>
        </p:nvSpPr>
        <p:spPr bwMode="auto">
          <a:xfrm>
            <a:off x="2860675" y="3127375"/>
            <a:ext cx="1614488" cy="1039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5" name="Line 51"/>
          <p:cNvSpPr>
            <a:spLocks noChangeShapeType="1"/>
          </p:cNvSpPr>
          <p:nvPr/>
        </p:nvSpPr>
        <p:spPr bwMode="auto">
          <a:xfrm flipV="1">
            <a:off x="2778125" y="3127375"/>
            <a:ext cx="1722438" cy="950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8" name="Line 54"/>
          <p:cNvSpPr>
            <a:spLocks noChangeShapeType="1"/>
          </p:cNvSpPr>
          <p:nvPr/>
        </p:nvSpPr>
        <p:spPr bwMode="auto">
          <a:xfrm>
            <a:off x="1096963" y="3065463"/>
            <a:ext cx="1614487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9" name="Line 55"/>
          <p:cNvSpPr>
            <a:spLocks noChangeShapeType="1"/>
          </p:cNvSpPr>
          <p:nvPr/>
        </p:nvSpPr>
        <p:spPr bwMode="auto">
          <a:xfrm flipV="1">
            <a:off x="1014413" y="3065463"/>
            <a:ext cx="1722437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9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9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9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9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9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9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89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89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89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9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947" grpId="0" animBg="1"/>
      <p:bldP spid="891949" grpId="0" animBg="1"/>
      <p:bldP spid="891950" grpId="0" animBg="1"/>
      <p:bldP spid="891951" grpId="0" animBg="1"/>
      <p:bldP spid="891952" grpId="0" animBg="1"/>
      <p:bldP spid="891953" grpId="0" animBg="1"/>
      <p:bldP spid="891954" grpId="0" animBg="1"/>
      <p:bldP spid="891955" grpId="0" animBg="1"/>
      <p:bldP spid="891958" grpId="0" animBg="1"/>
      <p:bldP spid="89195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8523</TotalTime>
  <Words>1944</Words>
  <Application>Microsoft Office PowerPoint</Application>
  <PresentationFormat>On-screen Show (4:3)</PresentationFormat>
  <Paragraphs>362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tb4_onscreen_v2.1</vt:lpstr>
      <vt:lpstr>1_PwC</vt:lpstr>
      <vt:lpstr>Microsoft Visio Drawing</vt:lpstr>
      <vt:lpstr>Chart</vt:lpstr>
      <vt:lpstr>Slide 1</vt:lpstr>
      <vt:lpstr>Agenda</vt:lpstr>
      <vt:lpstr>Why do we need to do Process Analysis?</vt:lpstr>
      <vt:lpstr>Classifying process activities in VA/ NVA (1 of 3)</vt:lpstr>
      <vt:lpstr>Classifying process activities in VA/ NVA (2 of 3)</vt:lpstr>
      <vt:lpstr>Classifying process activities in VA/ NVA (3 of 3)</vt:lpstr>
      <vt:lpstr>Process activities can be classified into VA / NVA for the purpose of reduction of NVAs</vt:lpstr>
      <vt:lpstr>Estimating the Value Added Ratio</vt:lpstr>
      <vt:lpstr>Identifying Non-Value Add activities</vt:lpstr>
      <vt:lpstr>Railways Ticket booking – Non-Value Added activities</vt:lpstr>
      <vt:lpstr>Slide 11</vt:lpstr>
      <vt:lpstr>Introduction to the concept of ‘ WASTE’</vt:lpstr>
      <vt:lpstr>The Seven Wastes</vt:lpstr>
      <vt:lpstr>Each of the 7 deadly wastes which add time and cost to an organization need to be addressed…(1 of 2)</vt:lpstr>
      <vt:lpstr>Each of the 7 deadly wastes which add time and cost to an organization need to be addressed…(2 of 2)</vt:lpstr>
      <vt:lpstr>Process complexity analysis (1 of 2)</vt:lpstr>
      <vt:lpstr>Process complexity analysis (2 of 2)</vt:lpstr>
      <vt:lpstr>Template for capturing Process Complexity</vt:lpstr>
      <vt:lpstr>HOT &amp; TAT</vt:lpstr>
      <vt:lpstr>Example – HOT/ TAT</vt:lpstr>
      <vt:lpstr>Definition of key metrics</vt:lpstr>
      <vt:lpstr>Metrics are key indicators to the quality of the process output</vt:lpstr>
      <vt:lpstr>Metric: Turn Around Time of Cheque Collection</vt:lpstr>
      <vt:lpstr>Metric: ________________________________________________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Madhu Sudhan</cp:lastModifiedBy>
  <cp:revision>755</cp:revision>
  <dcterms:created xsi:type="dcterms:W3CDTF">2005-05-17T08:46:34Z</dcterms:created>
  <dcterms:modified xsi:type="dcterms:W3CDTF">2012-04-10T14:50:21Z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